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themeOverride+xml" PartName="/ppt/theme/themeOverride1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  <p:sldMasterId id="214748365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y="6858000" cx="9144000"/>
  <p:notesSz cx="7315200" cy="9601200"/>
  <p:embeddedFontLst>
    <p:embeddedFont>
      <p:font typeface="Arial Narrow"/>
      <p:regular r:id="rId54"/>
      <p:bold r:id="rId55"/>
      <p:italic r:id="rId56"/>
      <p:boldItalic r:id="rId57"/>
    </p:embeddedFont>
    <p:embeddedFont>
      <p:font typeface="Tahoma"/>
      <p:regular r:id="rId58"/>
      <p:bold r:id="rId59"/>
    </p:embeddedFont>
    <p:embeddedFont>
      <p:font typeface="Quattrocento Sans"/>
      <p:regular r:id="rId60"/>
      <p:bold r:id="rId61"/>
      <p:italic r:id="rId62"/>
      <p:boldItalic r:id="rId63"/>
    </p:embeddedFont>
    <p:embeddedFont>
      <p:font typeface="Noto Sans Symbols"/>
      <p:regular r:id="rId64"/>
      <p:bold r:id="rId65"/>
    </p:embeddedFont>
    <p:embeddedFont>
      <p:font typeface="Gill Sans"/>
      <p:regular r:id="rId66"/>
      <p:bold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68" roundtripDataSignature="AMtx7mhh9y+nDT9HU0HQL2yoME+VoLBW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QuattrocentoSans-italic.fntdata"/><Relationship Id="rId61" Type="http://schemas.openxmlformats.org/officeDocument/2006/relationships/font" Target="fonts/QuattrocentoSans-bold.fntdata"/><Relationship Id="rId20" Type="http://schemas.openxmlformats.org/officeDocument/2006/relationships/slide" Target="slides/slide14.xml"/><Relationship Id="rId64" Type="http://schemas.openxmlformats.org/officeDocument/2006/relationships/font" Target="fonts/NotoSansSymbols-regular.fntdata"/><Relationship Id="rId63" Type="http://schemas.openxmlformats.org/officeDocument/2006/relationships/font" Target="fonts/QuattrocentoSans-boldItalic.fntdata"/><Relationship Id="rId22" Type="http://schemas.openxmlformats.org/officeDocument/2006/relationships/slide" Target="slides/slide16.xml"/><Relationship Id="rId66" Type="http://schemas.openxmlformats.org/officeDocument/2006/relationships/font" Target="fonts/GillSans-regular.fntdata"/><Relationship Id="rId21" Type="http://schemas.openxmlformats.org/officeDocument/2006/relationships/slide" Target="slides/slide15.xml"/><Relationship Id="rId65" Type="http://schemas.openxmlformats.org/officeDocument/2006/relationships/font" Target="fonts/NotoSansSymbols-bold.fntdata"/><Relationship Id="rId24" Type="http://schemas.openxmlformats.org/officeDocument/2006/relationships/slide" Target="slides/slide18.xml"/><Relationship Id="rId68" Type="http://customschemas.google.com/relationships/presentationmetadata" Target="metadata"/><Relationship Id="rId23" Type="http://schemas.openxmlformats.org/officeDocument/2006/relationships/slide" Target="slides/slide17.xml"/><Relationship Id="rId67" Type="http://schemas.openxmlformats.org/officeDocument/2006/relationships/font" Target="fonts/GillSans-bold.fntdata"/><Relationship Id="rId60" Type="http://schemas.openxmlformats.org/officeDocument/2006/relationships/font" Target="fonts/QuattrocentoSans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ArialNarrow-bold.fntdata"/><Relationship Id="rId10" Type="http://schemas.openxmlformats.org/officeDocument/2006/relationships/slide" Target="slides/slide4.xml"/><Relationship Id="rId54" Type="http://schemas.openxmlformats.org/officeDocument/2006/relationships/font" Target="fonts/ArialNarrow-regular.fntdata"/><Relationship Id="rId13" Type="http://schemas.openxmlformats.org/officeDocument/2006/relationships/slide" Target="slides/slide7.xml"/><Relationship Id="rId57" Type="http://schemas.openxmlformats.org/officeDocument/2006/relationships/font" Target="fonts/ArialNarrow-boldItalic.fntdata"/><Relationship Id="rId12" Type="http://schemas.openxmlformats.org/officeDocument/2006/relationships/slide" Target="slides/slide6.xml"/><Relationship Id="rId56" Type="http://schemas.openxmlformats.org/officeDocument/2006/relationships/font" Target="fonts/ArialNarrow-italic.fntdata"/><Relationship Id="rId15" Type="http://schemas.openxmlformats.org/officeDocument/2006/relationships/slide" Target="slides/slide9.xml"/><Relationship Id="rId59" Type="http://schemas.openxmlformats.org/officeDocument/2006/relationships/font" Target="fonts/Tahoma-bold.fntdata"/><Relationship Id="rId14" Type="http://schemas.openxmlformats.org/officeDocument/2006/relationships/slide" Target="slides/slide8.xml"/><Relationship Id="rId58" Type="http://schemas.openxmlformats.org/officeDocument/2006/relationships/font" Target="fonts/Tahoma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1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:notes"/>
          <p:cNvSpPr txBox="1"/>
          <p:nvPr>
            <p:ph idx="12" type="sldNum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0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1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1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2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2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3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3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4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14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5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15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6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6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7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17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8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8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9:notes"/>
          <p:cNvSpPr txBox="1"/>
          <p:nvPr>
            <p:ph idx="12" type="sldNum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3" name="Google Shape;443;p19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4" name="Google Shape;444;p19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0:notes"/>
          <p:cNvSpPr txBox="1"/>
          <p:nvPr>
            <p:ph idx="12" type="sldNum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4" name="Google Shape;524;p20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5" name="Google Shape;525;p20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1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21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22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22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23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23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24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24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25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25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26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26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27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27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28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28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29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29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:notes"/>
          <p:cNvSpPr txBox="1"/>
          <p:nvPr>
            <p:ph idx="12" type="sldNum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p3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0" name="Google Shape;140;p3:notes"/>
          <p:cNvSpPr txBox="1"/>
          <p:nvPr>
            <p:ph idx="1" type="body"/>
          </p:nvPr>
        </p:nvSpPr>
        <p:spPr>
          <a:xfrm>
            <a:off x="975360" y="4560570"/>
            <a:ext cx="536448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30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30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31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31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32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32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33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33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34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34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35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35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36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36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37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37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38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38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39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39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4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40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40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41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18" name="Google Shape;1218;p41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Example: MSS = </a:t>
            </a:r>
            <a:endParaRPr/>
          </a:p>
        </p:txBody>
      </p:sp>
      <p:sp>
        <p:nvSpPr>
          <p:cNvPr id="1219" name="Google Shape;1219;p41:notes"/>
          <p:cNvSpPr txBox="1"/>
          <p:nvPr>
            <p:ph idx="12" type="sldNum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42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42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43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43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44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44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45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45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46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46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47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47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5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6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7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8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9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solidFill>
          <a:schemeClr val="dk2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1"/>
          <p:cNvSpPr/>
          <p:nvPr/>
        </p:nvSpPr>
        <p:spPr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51"/>
          <p:cNvSpPr/>
          <p:nvPr/>
        </p:nvSpPr>
        <p:spPr>
          <a:xfrm>
            <a:off x="-9525" y="6053138"/>
            <a:ext cx="2249488" cy="7127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51"/>
          <p:cNvSpPr/>
          <p:nvPr/>
        </p:nvSpPr>
        <p:spPr>
          <a:xfrm>
            <a:off x="2359025" y="6043613"/>
            <a:ext cx="6784975" cy="7143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51"/>
          <p:cNvSpPr txBox="1"/>
          <p:nvPr>
            <p:ph type="ctrTitle"/>
          </p:nvPr>
        </p:nvSpPr>
        <p:spPr>
          <a:xfrm>
            <a:off x="2362200" y="4038600"/>
            <a:ext cx="64770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1"/>
          <p:cNvSpPr txBox="1"/>
          <p:nvPr>
            <p:ph idx="1" type="subTitle"/>
          </p:nvPr>
        </p:nvSpPr>
        <p:spPr>
          <a:xfrm>
            <a:off x="2362200" y="6050037"/>
            <a:ext cx="6705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700"/>
              </a:spcBef>
              <a:spcAft>
                <a:spcPts val="0"/>
              </a:spcAft>
              <a:buSzPts val="1560"/>
              <a:buNone/>
              <a:defRPr sz="2600">
                <a:solidFill>
                  <a:srgbClr val="FFFFFF"/>
                </a:solidFill>
              </a:defRPr>
            </a:lvl1pPr>
            <a:lvl2pPr lvl="1" algn="ctr">
              <a:spcBef>
                <a:spcPts val="550"/>
              </a:spcBef>
              <a:spcAft>
                <a:spcPts val="0"/>
              </a:spcAft>
              <a:buSzPts val="1260"/>
              <a:buNone/>
              <a:defRPr/>
            </a:lvl2pPr>
            <a:lvl3pPr lvl="2" algn="ctr">
              <a:spcBef>
                <a:spcPts val="500"/>
              </a:spcBef>
              <a:spcAft>
                <a:spcPts val="0"/>
              </a:spcAft>
              <a:buSzPts val="135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135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1170"/>
              <a:buNone/>
              <a:defRPr/>
            </a:lvl5pPr>
            <a:lvl6pPr lvl="5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4" name="Google Shape;24;p51"/>
          <p:cNvSpPr txBox="1"/>
          <p:nvPr>
            <p:ph idx="10" type="dt"/>
          </p:nvPr>
        </p:nvSpPr>
        <p:spPr>
          <a:xfrm>
            <a:off x="76200" y="6069013"/>
            <a:ext cx="2057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1"/>
          <p:cNvSpPr txBox="1"/>
          <p:nvPr>
            <p:ph idx="11" type="ftr"/>
          </p:nvPr>
        </p:nvSpPr>
        <p:spPr>
          <a:xfrm>
            <a:off x="2085975" y="236538"/>
            <a:ext cx="586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1"/>
          <p:cNvSpPr txBox="1"/>
          <p:nvPr>
            <p:ph idx="12" type="sldNum"/>
          </p:nvPr>
        </p:nvSpPr>
        <p:spPr>
          <a:xfrm>
            <a:off x="8001000" y="228600"/>
            <a:ext cx="838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None/>
              <a:defRPr b="1" i="1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None/>
              <a:defRPr b="1" i="1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None/>
              <a:defRPr b="1" i="1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None/>
              <a:defRPr b="1" i="1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None/>
              <a:defRPr b="1" i="1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spcBef>
                <a:spcPts val="0"/>
              </a:spcBef>
              <a:spcAft>
                <a:spcPts val="0"/>
              </a:spcAft>
              <a:buNone/>
              <a:defRPr b="1" i="1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spcBef>
                <a:spcPts val="0"/>
              </a:spcBef>
              <a:spcAft>
                <a:spcPts val="0"/>
              </a:spcAft>
              <a:buNone/>
              <a:defRPr b="1" i="1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spcBef>
                <a:spcPts val="0"/>
              </a:spcBef>
              <a:spcAft>
                <a:spcPts val="0"/>
              </a:spcAft>
              <a:buNone/>
              <a:defRPr b="1" i="1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spcBef>
                <a:spcPts val="0"/>
              </a:spcBef>
              <a:spcAft>
                <a:spcPts val="0"/>
              </a:spcAft>
              <a:buNone/>
              <a:defRPr b="1" i="1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bg>
      <p:bgPr>
        <a:blipFill rotWithShape="1">
          <a:blip r:embed="rId2">
            <a:alphaModFix/>
          </a:blip>
          <a:tile algn="tl" flip="none" tx="0" sx="100000" ty="0" sy="100000"/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9"/>
          <p:cNvSpPr/>
          <p:nvPr/>
        </p:nvSpPr>
        <p:spPr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59"/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59"/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59"/>
          <p:cNvSpPr/>
          <p:nvPr/>
        </p:nvSpPr>
        <p:spPr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59"/>
          <p:cNvSpPr txBox="1"/>
          <p:nvPr>
            <p:ph idx="1" type="body"/>
          </p:nvPr>
        </p:nvSpPr>
        <p:spPr>
          <a:xfrm>
            <a:off x="1600200" y="5486400"/>
            <a:ext cx="7315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00"/>
              </a:spcBef>
              <a:spcAft>
                <a:spcPts val="0"/>
              </a:spcAft>
              <a:buSzPts val="1020"/>
              <a:buFont typeface="Twentieth Century"/>
              <a:buNone/>
              <a:defRPr sz="1700"/>
            </a:lvl1pPr>
            <a:lvl2pPr indent="-228600" lvl="1" marL="914400" algn="l">
              <a:spcBef>
                <a:spcPts val="550"/>
              </a:spcBef>
              <a:spcAft>
                <a:spcPts val="0"/>
              </a:spcAft>
              <a:buSzPts val="840"/>
              <a:buFont typeface="Twentieth Century"/>
              <a:buNone/>
              <a:defRPr sz="1200"/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750"/>
              <a:buFont typeface="Twentieth Century"/>
              <a:buNone/>
              <a:defRPr sz="1000"/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SzPts val="675"/>
              <a:buFont typeface="Twentieth Century"/>
              <a:buNone/>
              <a:defRPr sz="900"/>
            </a:lvl4pPr>
            <a:lvl5pPr indent="-228600" lvl="4" marL="2286000" algn="l">
              <a:spcBef>
                <a:spcPts val="400"/>
              </a:spcBef>
              <a:spcAft>
                <a:spcPts val="0"/>
              </a:spcAft>
              <a:buSzPts val="585"/>
              <a:buFont typeface="Twentieth Century"/>
              <a:buNone/>
              <a:defRPr sz="9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97" name="Google Shape;97;p59"/>
          <p:cNvSpPr txBox="1"/>
          <p:nvPr>
            <p:ph type="title"/>
          </p:nvPr>
        </p:nvSpPr>
        <p:spPr>
          <a:xfrm>
            <a:off x="1600200" y="4648200"/>
            <a:ext cx="7315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wentieth Century"/>
              <a:buNone/>
              <a:defRPr b="0" sz="2800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59"/>
          <p:cNvSpPr/>
          <p:nvPr>
            <p:ph idx="2" type="pic"/>
          </p:nvPr>
        </p:nvSpPr>
        <p:spPr>
          <a:xfrm>
            <a:off x="1560576" y="0"/>
            <a:ext cx="7583424" cy="4568952"/>
          </a:xfrm>
          <a:prstGeom prst="rect">
            <a:avLst/>
          </a:prstGeom>
          <a:solidFill>
            <a:srgbClr val="F9E2CA"/>
          </a:solidFill>
          <a:ln>
            <a:noFill/>
          </a:ln>
        </p:spPr>
      </p:sp>
      <p:sp>
        <p:nvSpPr>
          <p:cNvPr id="99" name="Google Shape;99;p59"/>
          <p:cNvSpPr txBox="1"/>
          <p:nvPr>
            <p:ph idx="10" type="dt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59"/>
          <p:cNvSpPr txBox="1"/>
          <p:nvPr>
            <p:ph idx="12" type="sldNum"/>
          </p:nvPr>
        </p:nvSpPr>
        <p:spPr>
          <a:xfrm>
            <a:off x="0" y="4667250"/>
            <a:ext cx="1447800" cy="66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None/>
              <a:defRPr b="1" i="1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None/>
              <a:defRPr b="1" i="1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None/>
              <a:defRPr b="1" i="1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None/>
              <a:defRPr b="1" i="1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None/>
              <a:defRPr b="1" i="1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spcBef>
                <a:spcPts val="0"/>
              </a:spcBef>
              <a:spcAft>
                <a:spcPts val="0"/>
              </a:spcAft>
              <a:buNone/>
              <a:defRPr b="1" i="1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spcBef>
                <a:spcPts val="0"/>
              </a:spcBef>
              <a:spcAft>
                <a:spcPts val="0"/>
              </a:spcAft>
              <a:buNone/>
              <a:defRPr b="1" i="1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spcBef>
                <a:spcPts val="0"/>
              </a:spcBef>
              <a:spcAft>
                <a:spcPts val="0"/>
              </a:spcAft>
              <a:buNone/>
              <a:defRPr b="1" i="1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spcBef>
                <a:spcPts val="0"/>
              </a:spcBef>
              <a:spcAft>
                <a:spcPts val="0"/>
              </a:spcAft>
              <a:buNone/>
              <a:defRPr b="1" i="1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59"/>
          <p:cNvSpPr txBox="1"/>
          <p:nvPr>
            <p:ph idx="11" type="ftr"/>
          </p:nvPr>
        </p:nvSpPr>
        <p:spPr>
          <a:xfrm>
            <a:off x="1600200" y="6248400"/>
            <a:ext cx="457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0"/>
          <p:cNvSpPr txBox="1"/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60"/>
          <p:cNvSpPr txBox="1"/>
          <p:nvPr>
            <p:ph idx="1" type="body"/>
          </p:nvPr>
        </p:nvSpPr>
        <p:spPr>
          <a:xfrm rot="5400000">
            <a:off x="2426494" y="-213518"/>
            <a:ext cx="4525963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7180" lvl="0" marL="45720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indent="-308610" lvl="1" marL="91440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indent="-314325" lvl="2" marL="1371600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indent="-302895" lvl="4" marL="2286000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105" name="Google Shape;105;p60"/>
          <p:cNvSpPr txBox="1"/>
          <p:nvPr>
            <p:ph idx="10" type="dt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60"/>
          <p:cNvSpPr txBox="1"/>
          <p:nvPr>
            <p:ph idx="11" type="ftr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60"/>
          <p:cNvSpPr txBox="1"/>
          <p:nvPr>
            <p:ph idx="12" type="sldNum"/>
          </p:nvPr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None/>
              <a:defRPr b="1" i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None/>
              <a:defRPr b="1" i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None/>
              <a:defRPr b="1" i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None/>
              <a:defRPr b="1" i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None/>
              <a:defRPr b="1" i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spcBef>
                <a:spcPts val="0"/>
              </a:spcBef>
              <a:spcAft>
                <a:spcPts val="0"/>
              </a:spcAft>
              <a:buNone/>
              <a:defRPr b="1" i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spcBef>
                <a:spcPts val="0"/>
              </a:spcBef>
              <a:spcAft>
                <a:spcPts val="0"/>
              </a:spcAft>
              <a:buNone/>
              <a:defRPr b="1" i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spcBef>
                <a:spcPts val="0"/>
              </a:spcBef>
              <a:spcAft>
                <a:spcPts val="0"/>
              </a:spcAft>
              <a:buNone/>
              <a:defRPr b="1" i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spcBef>
                <a:spcPts val="0"/>
              </a:spcBef>
              <a:spcAft>
                <a:spcPts val="0"/>
              </a:spcAft>
              <a:buNone/>
              <a:defRPr b="1" i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1"/>
          <p:cNvSpPr/>
          <p:nvPr/>
        </p:nvSpPr>
        <p:spPr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61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61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61"/>
          <p:cNvSpPr txBox="1"/>
          <p:nvPr>
            <p:ph type="title"/>
          </p:nvPr>
        </p:nvSpPr>
        <p:spPr>
          <a:xfrm rot="5400000">
            <a:off x="4823619" y="2339182"/>
            <a:ext cx="5516563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61"/>
          <p:cNvSpPr txBox="1"/>
          <p:nvPr>
            <p:ph idx="1" type="body"/>
          </p:nvPr>
        </p:nvSpPr>
        <p:spPr>
          <a:xfrm rot="5400000">
            <a:off x="480218" y="586582"/>
            <a:ext cx="5516564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7180" lvl="0" marL="45720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indent="-308610" lvl="1" marL="91440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indent="-314325" lvl="2" marL="1371600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indent="-302895" lvl="4" marL="2286000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114" name="Google Shape;114;p61"/>
          <p:cNvSpPr txBox="1"/>
          <p:nvPr>
            <p:ph idx="10" type="dt"/>
          </p:nvPr>
        </p:nvSpPr>
        <p:spPr>
          <a:xfrm>
            <a:off x="6553200" y="6248400"/>
            <a:ext cx="2209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61"/>
          <p:cNvSpPr txBox="1"/>
          <p:nvPr>
            <p:ph idx="11" type="ftr"/>
          </p:nvPr>
        </p:nvSpPr>
        <p:spPr>
          <a:xfrm>
            <a:off x="457200" y="6248400"/>
            <a:ext cx="55737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61"/>
          <p:cNvSpPr txBox="1"/>
          <p:nvPr>
            <p:ph idx="12" type="sldNum"/>
          </p:nvPr>
        </p:nvSpPr>
        <p:spPr>
          <a:xfrm rot="5400000">
            <a:off x="5989638" y="144462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None/>
              <a:defRPr b="1" i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None/>
              <a:defRPr b="1" i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None/>
              <a:defRPr b="1" i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None/>
              <a:defRPr b="1" i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None/>
              <a:defRPr b="1" i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spcBef>
                <a:spcPts val="0"/>
              </a:spcBef>
              <a:spcAft>
                <a:spcPts val="0"/>
              </a:spcAft>
              <a:buNone/>
              <a:defRPr b="1" i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spcBef>
                <a:spcPts val="0"/>
              </a:spcBef>
              <a:spcAft>
                <a:spcPts val="0"/>
              </a:spcAft>
              <a:buNone/>
              <a:defRPr b="1" i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spcBef>
                <a:spcPts val="0"/>
              </a:spcBef>
              <a:spcAft>
                <a:spcPts val="0"/>
              </a:spcAft>
              <a:buNone/>
              <a:defRPr b="1" i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spcBef>
                <a:spcPts val="0"/>
              </a:spcBef>
              <a:spcAft>
                <a:spcPts val="0"/>
              </a:spcAft>
              <a:buNone/>
              <a:defRPr b="1" i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2"/>
          <p:cNvSpPr txBox="1"/>
          <p:nvPr>
            <p:ph idx="11" type="ftr"/>
          </p:nvPr>
        </p:nvSpPr>
        <p:spPr>
          <a:xfrm>
            <a:off x="609600" y="6248400"/>
            <a:ext cx="838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i="0"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2"/>
          <p:cNvSpPr txBox="1"/>
          <p:nvPr>
            <p:ph idx="12" type="sldNum"/>
          </p:nvPr>
        </p:nvSpPr>
        <p:spPr>
          <a:xfrm>
            <a:off x="0" y="6248400"/>
            <a:ext cx="533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ct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ct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ct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ctr"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3"/>
          <p:cNvSpPr txBox="1"/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3"/>
          <p:cNvSpPr txBox="1"/>
          <p:nvPr>
            <p:ph idx="1" type="body"/>
          </p:nvPr>
        </p:nvSpPr>
        <p:spPr>
          <a:xfrm>
            <a:off x="609600" y="1589567"/>
            <a:ext cx="38862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7180" lvl="0" marL="45720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indent="-308610" lvl="1" marL="91440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indent="-314325" lvl="2" marL="1371600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indent="-302895" lvl="4" marL="2286000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42" name="Google Shape;42;p53"/>
          <p:cNvSpPr txBox="1"/>
          <p:nvPr>
            <p:ph idx="2" type="body"/>
          </p:nvPr>
        </p:nvSpPr>
        <p:spPr>
          <a:xfrm>
            <a:off x="4844901" y="1589567"/>
            <a:ext cx="38862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7180" lvl="0" marL="45720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indent="-308610" lvl="1" marL="91440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indent="-314325" lvl="2" marL="1371600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indent="-302895" lvl="4" marL="2286000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43" name="Google Shape;43;p53"/>
          <p:cNvSpPr txBox="1"/>
          <p:nvPr>
            <p:ph idx="10" type="dt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3"/>
          <p:cNvSpPr txBox="1"/>
          <p:nvPr>
            <p:ph idx="12" type="sldNum"/>
          </p:nvPr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None/>
              <a:defRPr b="1" i="1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None/>
              <a:defRPr b="1" i="1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None/>
              <a:defRPr b="1" i="1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None/>
              <a:defRPr b="1" i="1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None/>
              <a:defRPr b="1" i="1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spcBef>
                <a:spcPts val="0"/>
              </a:spcBef>
              <a:spcAft>
                <a:spcPts val="0"/>
              </a:spcAft>
              <a:buNone/>
              <a:defRPr b="1" i="1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spcBef>
                <a:spcPts val="0"/>
              </a:spcBef>
              <a:spcAft>
                <a:spcPts val="0"/>
              </a:spcAft>
              <a:buNone/>
              <a:defRPr b="1" i="1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spcBef>
                <a:spcPts val="0"/>
              </a:spcBef>
              <a:spcAft>
                <a:spcPts val="0"/>
              </a:spcAft>
              <a:buNone/>
              <a:defRPr b="1" i="1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spcBef>
                <a:spcPts val="0"/>
              </a:spcBef>
              <a:spcAft>
                <a:spcPts val="0"/>
              </a:spcAft>
              <a:buNone/>
              <a:defRPr b="1" i="1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" name="Google Shape;45;p53"/>
          <p:cNvSpPr txBox="1"/>
          <p:nvPr>
            <p:ph idx="11" type="ftr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4"/>
          <p:cNvSpPr txBox="1"/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4"/>
          <p:cNvSpPr txBox="1"/>
          <p:nvPr>
            <p:ph idx="10" type="dt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4"/>
          <p:cNvSpPr txBox="1"/>
          <p:nvPr>
            <p:ph idx="11" type="ftr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4"/>
          <p:cNvSpPr txBox="1"/>
          <p:nvPr>
            <p:ph idx="12" type="sldNum"/>
          </p:nvPr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None/>
              <a:defRPr b="1" i="1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None/>
              <a:defRPr b="1" i="1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None/>
              <a:defRPr b="1" i="1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None/>
              <a:defRPr b="1" i="1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None/>
              <a:defRPr b="1" i="1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spcBef>
                <a:spcPts val="0"/>
              </a:spcBef>
              <a:spcAft>
                <a:spcPts val="0"/>
              </a:spcAft>
              <a:buNone/>
              <a:defRPr b="1" i="1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spcBef>
                <a:spcPts val="0"/>
              </a:spcBef>
              <a:spcAft>
                <a:spcPts val="0"/>
              </a:spcAft>
              <a:buNone/>
              <a:defRPr b="1" i="1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spcBef>
                <a:spcPts val="0"/>
              </a:spcBef>
              <a:spcAft>
                <a:spcPts val="0"/>
              </a:spcAft>
              <a:buNone/>
              <a:defRPr b="1" i="1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spcBef>
                <a:spcPts val="0"/>
              </a:spcBef>
              <a:spcAft>
                <a:spcPts val="0"/>
              </a:spcAft>
              <a:buNone/>
              <a:defRPr b="1" i="1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5"/>
          <p:cNvSpPr txBox="1"/>
          <p:nvPr>
            <p:ph idx="1" type="body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7180" lvl="0" marL="45720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indent="-335280" lvl="1" marL="914400" algn="l">
              <a:spcBef>
                <a:spcPts val="550"/>
              </a:spcBef>
              <a:spcAft>
                <a:spcPts val="0"/>
              </a:spcAft>
              <a:buSzPts val="1680"/>
              <a:buChar char="🞑"/>
              <a:defRPr>
                <a:solidFill>
                  <a:srgbClr val="66201F"/>
                </a:solidFill>
              </a:defRPr>
            </a:lvl2pPr>
            <a:lvl3pPr indent="-314325" lvl="2" marL="1371600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indent="-302895" lvl="4" marL="2286000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53" name="Google Shape;53;p55"/>
          <p:cNvSpPr txBox="1"/>
          <p:nvPr>
            <p:ph idx="10" type="dt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55"/>
          <p:cNvSpPr txBox="1"/>
          <p:nvPr>
            <p:ph idx="11" type="ftr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5"/>
          <p:cNvSpPr txBox="1"/>
          <p:nvPr>
            <p:ph idx="12" type="sldNum"/>
          </p:nvPr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" name="Google Shape;56;p55"/>
          <p:cNvSpPr txBox="1"/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solidFill>
          <a:schemeClr val="dk2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0"/>
          <p:cNvSpPr/>
          <p:nvPr/>
        </p:nvSpPr>
        <p:spPr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50"/>
          <p:cNvSpPr/>
          <p:nvPr/>
        </p:nvSpPr>
        <p:spPr>
          <a:xfrm>
            <a:off x="-9525" y="6053138"/>
            <a:ext cx="2249488" cy="7127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50"/>
          <p:cNvSpPr/>
          <p:nvPr/>
        </p:nvSpPr>
        <p:spPr>
          <a:xfrm>
            <a:off x="2359025" y="6043613"/>
            <a:ext cx="6784975" cy="7143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50"/>
          <p:cNvSpPr txBox="1"/>
          <p:nvPr>
            <p:ph type="ctrTitle"/>
          </p:nvPr>
        </p:nvSpPr>
        <p:spPr>
          <a:xfrm>
            <a:off x="2362200" y="4038600"/>
            <a:ext cx="64770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50"/>
          <p:cNvSpPr txBox="1"/>
          <p:nvPr>
            <p:ph idx="1" type="subTitle"/>
          </p:nvPr>
        </p:nvSpPr>
        <p:spPr>
          <a:xfrm>
            <a:off x="2362200" y="6050037"/>
            <a:ext cx="6705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700"/>
              </a:spcBef>
              <a:spcAft>
                <a:spcPts val="0"/>
              </a:spcAft>
              <a:buSzPts val="1560"/>
              <a:buNone/>
              <a:defRPr sz="2600">
                <a:solidFill>
                  <a:srgbClr val="FFFFFF"/>
                </a:solidFill>
              </a:defRPr>
            </a:lvl1pPr>
            <a:lvl2pPr lvl="1" algn="ctr">
              <a:spcBef>
                <a:spcPts val="550"/>
              </a:spcBef>
              <a:spcAft>
                <a:spcPts val="0"/>
              </a:spcAft>
              <a:buSzPts val="1260"/>
              <a:buNone/>
              <a:defRPr/>
            </a:lvl2pPr>
            <a:lvl3pPr lvl="2" algn="ctr">
              <a:spcBef>
                <a:spcPts val="500"/>
              </a:spcBef>
              <a:spcAft>
                <a:spcPts val="0"/>
              </a:spcAft>
              <a:buSzPts val="135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135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1170"/>
              <a:buNone/>
              <a:defRPr/>
            </a:lvl5pPr>
            <a:lvl6pPr lvl="5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3" name="Google Shape;63;p50"/>
          <p:cNvSpPr txBox="1"/>
          <p:nvPr>
            <p:ph idx="10" type="dt"/>
          </p:nvPr>
        </p:nvSpPr>
        <p:spPr>
          <a:xfrm>
            <a:off x="76200" y="6069013"/>
            <a:ext cx="2057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50"/>
          <p:cNvSpPr txBox="1"/>
          <p:nvPr>
            <p:ph idx="11" type="ftr"/>
          </p:nvPr>
        </p:nvSpPr>
        <p:spPr>
          <a:xfrm>
            <a:off x="2085975" y="236538"/>
            <a:ext cx="586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50"/>
          <p:cNvSpPr txBox="1"/>
          <p:nvPr>
            <p:ph idx="12" type="sldNum"/>
          </p:nvPr>
        </p:nvSpPr>
        <p:spPr>
          <a:xfrm>
            <a:off x="8001000" y="228600"/>
            <a:ext cx="838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None/>
              <a:defRPr b="1" i="1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None/>
              <a:defRPr b="1" i="1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None/>
              <a:defRPr b="1" i="1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None/>
              <a:defRPr b="1" i="1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None/>
              <a:defRPr b="1" i="1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spcBef>
                <a:spcPts val="0"/>
              </a:spcBef>
              <a:spcAft>
                <a:spcPts val="0"/>
              </a:spcAft>
              <a:buNone/>
              <a:defRPr b="1" i="1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spcBef>
                <a:spcPts val="0"/>
              </a:spcBef>
              <a:spcAft>
                <a:spcPts val="0"/>
              </a:spcAft>
              <a:buNone/>
              <a:defRPr b="1" i="1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spcBef>
                <a:spcPts val="0"/>
              </a:spcBef>
              <a:spcAft>
                <a:spcPts val="0"/>
              </a:spcAft>
              <a:buNone/>
              <a:defRPr b="1" i="1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spcBef>
                <a:spcPts val="0"/>
              </a:spcBef>
              <a:spcAft>
                <a:spcPts val="0"/>
              </a:spcAft>
              <a:buNone/>
              <a:defRPr b="1" i="1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bg>
      <p:bgPr>
        <a:blipFill rotWithShape="1">
          <a:blip r:embed="rId2">
            <a:alphaModFix/>
          </a:blip>
          <a:tile algn="tl" flip="none" tx="0" sx="100000" ty="0" sy="100000"/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6"/>
          <p:cNvSpPr/>
          <p:nvPr/>
        </p:nvSpPr>
        <p:spPr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56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56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56"/>
          <p:cNvSpPr txBox="1"/>
          <p:nvPr>
            <p:ph idx="1" type="body"/>
          </p:nvPr>
        </p:nvSpPr>
        <p:spPr>
          <a:xfrm>
            <a:off x="1371600" y="2743200"/>
            <a:ext cx="7123113" cy="1673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00"/>
              </a:spcBef>
              <a:spcAft>
                <a:spcPts val="0"/>
              </a:spcAft>
              <a:buSzPts val="1680"/>
              <a:buNone/>
              <a:defRPr sz="2800">
                <a:solidFill>
                  <a:schemeClr val="dk2"/>
                </a:solidFill>
              </a:defRPr>
            </a:lvl1pPr>
            <a:lvl2pPr indent="-228600" lvl="1" marL="914400" algn="l">
              <a:spcBef>
                <a:spcPts val="550"/>
              </a:spcBef>
              <a:spcAft>
                <a:spcPts val="0"/>
              </a:spcAft>
              <a:buSzPts val="126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SzPts val="105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400"/>
              </a:spcBef>
              <a:spcAft>
                <a:spcPts val="0"/>
              </a:spcAft>
              <a:buSzPts val="910"/>
              <a:buNone/>
              <a:defRPr sz="1400">
                <a:solidFill>
                  <a:srgbClr val="888888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71" name="Google Shape;71;p56"/>
          <p:cNvSpPr txBox="1"/>
          <p:nvPr>
            <p:ph type="title"/>
          </p:nvPr>
        </p:nvSpPr>
        <p:spPr>
          <a:xfrm>
            <a:off x="1371600" y="1600200"/>
            <a:ext cx="76200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Twentieth Century"/>
              <a:buNone/>
              <a:defRPr b="0" sz="4400" cap="none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6"/>
          <p:cNvSpPr txBox="1"/>
          <p:nvPr>
            <p:ph idx="10" type="dt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6"/>
          <p:cNvSpPr txBox="1"/>
          <p:nvPr>
            <p:ph idx="12" type="sldNum"/>
          </p:nvPr>
        </p:nvSpPr>
        <p:spPr>
          <a:xfrm>
            <a:off x="0" y="1752600"/>
            <a:ext cx="1295400" cy="70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None/>
              <a:defRPr b="1" i="1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None/>
              <a:defRPr b="1" i="1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None/>
              <a:defRPr b="1" i="1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None/>
              <a:defRPr b="1" i="1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None/>
              <a:defRPr b="1" i="1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spcBef>
                <a:spcPts val="0"/>
              </a:spcBef>
              <a:spcAft>
                <a:spcPts val="0"/>
              </a:spcAft>
              <a:buNone/>
              <a:defRPr b="1" i="1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spcBef>
                <a:spcPts val="0"/>
              </a:spcBef>
              <a:spcAft>
                <a:spcPts val="0"/>
              </a:spcAft>
              <a:buNone/>
              <a:defRPr b="1" i="1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spcBef>
                <a:spcPts val="0"/>
              </a:spcBef>
              <a:spcAft>
                <a:spcPts val="0"/>
              </a:spcAft>
              <a:buNone/>
              <a:defRPr b="1" i="1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spcBef>
                <a:spcPts val="0"/>
              </a:spcBef>
              <a:spcAft>
                <a:spcPts val="0"/>
              </a:spcAft>
              <a:buNone/>
              <a:defRPr b="1" i="1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56"/>
          <p:cNvSpPr txBox="1"/>
          <p:nvPr>
            <p:ph idx="11" type="ftr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7"/>
          <p:cNvSpPr txBox="1"/>
          <p:nvPr>
            <p:ph type="title"/>
          </p:nvPr>
        </p:nvSpPr>
        <p:spPr>
          <a:xfrm>
            <a:off x="533400" y="273050"/>
            <a:ext cx="8153400" cy="869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57"/>
          <p:cNvSpPr txBox="1"/>
          <p:nvPr>
            <p:ph idx="1" type="body"/>
          </p:nvPr>
        </p:nvSpPr>
        <p:spPr>
          <a:xfrm>
            <a:off x="609600" y="2438400"/>
            <a:ext cx="38862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7180" lvl="0" marL="45720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indent="-308610" lvl="1" marL="91440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indent="-314325" lvl="2" marL="1371600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indent="-302895" lvl="4" marL="2286000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78" name="Google Shape;78;p57"/>
          <p:cNvSpPr txBox="1"/>
          <p:nvPr>
            <p:ph idx="2" type="body"/>
          </p:nvPr>
        </p:nvSpPr>
        <p:spPr>
          <a:xfrm>
            <a:off x="4800600" y="2438400"/>
            <a:ext cx="38862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7180" lvl="0" marL="45720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indent="-308610" lvl="1" marL="91440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indent="-314325" lvl="2" marL="1371600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indent="-302895" lvl="4" marL="2286000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79" name="Google Shape;79;p57"/>
          <p:cNvSpPr txBox="1"/>
          <p:nvPr>
            <p:ph idx="3" type="body"/>
          </p:nvPr>
        </p:nvSpPr>
        <p:spPr>
          <a:xfrm>
            <a:off x="609600" y="1752600"/>
            <a:ext cx="3886200" cy="64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00"/>
              </a:spcBef>
              <a:spcAft>
                <a:spcPts val="0"/>
              </a:spcAft>
              <a:buSzPts val="1200"/>
              <a:buFont typeface="Twentieth Century"/>
              <a:buNone/>
              <a:defRPr b="1" sz="2000">
                <a:solidFill>
                  <a:srgbClr val="FFFFFF"/>
                </a:solidFill>
              </a:defRPr>
            </a:lvl1pPr>
            <a:lvl2pPr indent="-308610" lvl="1" marL="91440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indent="-314325" lvl="2" marL="1371600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indent="-302895" lvl="4" marL="2286000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80" name="Google Shape;80;p57"/>
          <p:cNvSpPr txBox="1"/>
          <p:nvPr>
            <p:ph idx="4" type="body"/>
          </p:nvPr>
        </p:nvSpPr>
        <p:spPr>
          <a:xfrm>
            <a:off x="4800600" y="1752600"/>
            <a:ext cx="3886200" cy="64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00"/>
              </a:spcBef>
              <a:spcAft>
                <a:spcPts val="0"/>
              </a:spcAft>
              <a:buSzPts val="1200"/>
              <a:buFont typeface="Twentieth Century"/>
              <a:buNone/>
              <a:defRPr b="1" sz="2000">
                <a:solidFill>
                  <a:srgbClr val="FFFFFF"/>
                </a:solidFill>
              </a:defRPr>
            </a:lvl1pPr>
            <a:lvl2pPr indent="-308610" lvl="1" marL="91440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indent="-314325" lvl="2" marL="1371600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indent="-302895" lvl="4" marL="2286000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81" name="Google Shape;81;p57"/>
          <p:cNvSpPr txBox="1"/>
          <p:nvPr>
            <p:ph idx="10" type="dt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57"/>
          <p:cNvSpPr txBox="1"/>
          <p:nvPr>
            <p:ph idx="12" type="sldNum"/>
          </p:nvPr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None/>
              <a:defRPr b="1" i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None/>
              <a:defRPr b="1" i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None/>
              <a:defRPr b="1" i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None/>
              <a:defRPr b="1" i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None/>
              <a:defRPr b="1" i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spcBef>
                <a:spcPts val="0"/>
              </a:spcBef>
              <a:spcAft>
                <a:spcPts val="0"/>
              </a:spcAft>
              <a:buNone/>
              <a:defRPr b="1" i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spcBef>
                <a:spcPts val="0"/>
              </a:spcBef>
              <a:spcAft>
                <a:spcPts val="0"/>
              </a:spcAft>
              <a:buNone/>
              <a:defRPr b="1" i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spcBef>
                <a:spcPts val="0"/>
              </a:spcBef>
              <a:spcAft>
                <a:spcPts val="0"/>
              </a:spcAft>
              <a:buNone/>
              <a:defRPr b="1" i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spcBef>
                <a:spcPts val="0"/>
              </a:spcBef>
              <a:spcAft>
                <a:spcPts val="0"/>
              </a:spcAft>
              <a:buNone/>
              <a:defRPr b="1" i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" name="Google Shape;83;p57"/>
          <p:cNvSpPr txBox="1"/>
          <p:nvPr>
            <p:ph idx="11" type="ftr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8"/>
          <p:cNvSpPr txBox="1"/>
          <p:nvPr>
            <p:ph type="title"/>
          </p:nvPr>
        </p:nvSpPr>
        <p:spPr>
          <a:xfrm>
            <a:off x="609600" y="273050"/>
            <a:ext cx="8077200" cy="869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  <a:defRPr b="0" sz="4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58"/>
          <p:cNvSpPr txBox="1"/>
          <p:nvPr>
            <p:ph idx="1" type="body"/>
          </p:nvPr>
        </p:nvSpPr>
        <p:spPr>
          <a:xfrm>
            <a:off x="609600" y="1752600"/>
            <a:ext cx="1600200" cy="4343400"/>
          </a:xfrm>
          <a:prstGeom prst="rect">
            <a:avLst/>
          </a:prstGeom>
          <a:solidFill>
            <a:schemeClr val="accent2"/>
          </a:solidFill>
          <a:ln cap="sq" cmpd="dbl" w="508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91425" lIns="137150" spcFirstLastPara="1" rIns="137150" wrap="square" tIns="182875">
            <a:noAutofit/>
          </a:bodyPr>
          <a:lstStyle>
            <a:lvl1pPr indent="-228600" lvl="0" marL="457200" algn="l">
              <a:spcBef>
                <a:spcPts val="700"/>
              </a:spcBef>
              <a:spcAft>
                <a:spcPts val="0"/>
              </a:spcAft>
              <a:buSzPts val="1080"/>
              <a:buNone/>
              <a:def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750"/>
              <a:buNone/>
              <a:defRPr sz="1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SzPts val="675"/>
              <a:buNone/>
              <a:defRPr sz="9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228600" lvl="4" marL="2286000" algn="l">
              <a:spcBef>
                <a:spcPts val="400"/>
              </a:spcBef>
              <a:spcAft>
                <a:spcPts val="0"/>
              </a:spcAft>
              <a:buSzPts val="585"/>
              <a:buNone/>
              <a:defRPr sz="9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87" name="Google Shape;87;p58"/>
          <p:cNvSpPr txBox="1"/>
          <p:nvPr>
            <p:ph idx="2" type="body"/>
          </p:nvPr>
        </p:nvSpPr>
        <p:spPr>
          <a:xfrm>
            <a:off x="2362200" y="1752600"/>
            <a:ext cx="64008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7180" lvl="0" marL="45720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indent="-308610" lvl="1" marL="91440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indent="-314325" lvl="2" marL="1371600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indent="-302895" lvl="4" marL="2286000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88" name="Google Shape;88;p58"/>
          <p:cNvSpPr txBox="1"/>
          <p:nvPr>
            <p:ph idx="10" type="dt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58"/>
          <p:cNvSpPr txBox="1"/>
          <p:nvPr>
            <p:ph idx="11" type="ftr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58"/>
          <p:cNvSpPr txBox="1"/>
          <p:nvPr>
            <p:ph idx="12" type="sldNum"/>
          </p:nvPr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None/>
              <a:defRPr b="1" i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None/>
              <a:defRPr b="1" i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None/>
              <a:defRPr b="1" i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None/>
              <a:defRPr b="1" i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None/>
              <a:defRPr b="1" i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spcBef>
                <a:spcPts val="0"/>
              </a:spcBef>
              <a:spcAft>
                <a:spcPts val="0"/>
              </a:spcAft>
              <a:buNone/>
              <a:defRPr b="1" i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spcBef>
                <a:spcPts val="0"/>
              </a:spcBef>
              <a:spcAft>
                <a:spcPts val="0"/>
              </a:spcAft>
              <a:buNone/>
              <a:defRPr b="1" i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spcBef>
                <a:spcPts val="0"/>
              </a:spcBef>
              <a:spcAft>
                <a:spcPts val="0"/>
              </a:spcAft>
              <a:buNone/>
              <a:defRPr b="1" i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spcBef>
                <a:spcPts val="0"/>
              </a:spcBef>
              <a:spcAft>
                <a:spcPts val="0"/>
              </a:spcAft>
              <a:buNone/>
              <a:defRPr b="1" i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9"/>
          <p:cNvSpPr txBox="1"/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1" name="Google Shape;11;p49"/>
          <p:cNvSpPr txBox="1"/>
          <p:nvPr>
            <p:ph idx="1" type="body"/>
          </p:nvPr>
        </p:nvSpPr>
        <p:spPr>
          <a:xfrm>
            <a:off x="612775" y="1600200"/>
            <a:ext cx="81534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5280" lvl="0" marL="457200" marR="0" rtl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◻"/>
              <a:defRPr b="0" i="0" sz="2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35280" lvl="1" marL="914400" marR="0" rtl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🞑"/>
              <a:defRPr b="0" i="0" sz="2400" u="none" cap="none" strike="noStrike">
                <a:solidFill>
                  <a:srgbClr val="0000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2385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Noto Sans Symbols"/>
              <a:buChar char="■"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14325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6BB1C9"/>
              </a:buClr>
              <a:buSzPts val="1350"/>
              <a:buFont typeface="Noto Sans Symbols"/>
              <a:buChar char="■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02895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6585CF"/>
              </a:buClr>
              <a:buSzPts val="1170"/>
              <a:buFont typeface="Noto Sans Symbols"/>
              <a:buChar char="■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2" name="Google Shape;12;p49"/>
          <p:cNvSpPr txBox="1"/>
          <p:nvPr>
            <p:ph idx="10" type="dt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49"/>
          <p:cNvSpPr txBox="1"/>
          <p:nvPr>
            <p:ph idx="11" type="ftr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49"/>
          <p:cNvSpPr/>
          <p:nvPr/>
        </p:nvSpPr>
        <p:spPr>
          <a:xfrm>
            <a:off x="0" y="1235075"/>
            <a:ext cx="9144000" cy="3190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49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49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49"/>
          <p:cNvSpPr txBox="1"/>
          <p:nvPr>
            <p:ph idx="12" type="sldNum"/>
          </p:nvPr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1" i="1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1" i="1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1" i="1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1" i="1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1" i="1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b="1" i="1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b="1" i="1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b="1" i="1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b="1" i="1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8"/>
          <p:cNvSpPr txBox="1"/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9" name="Google Shape;29;p48"/>
          <p:cNvSpPr txBox="1"/>
          <p:nvPr>
            <p:ph idx="1" type="body"/>
          </p:nvPr>
        </p:nvSpPr>
        <p:spPr>
          <a:xfrm>
            <a:off x="612775" y="1600200"/>
            <a:ext cx="81534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5280" lvl="0" marL="457200" marR="0" rtl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◻"/>
              <a:defRPr b="0" i="0" sz="2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35280" lvl="1" marL="914400" marR="0" rtl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🞑"/>
              <a:defRPr b="0" i="0" sz="2400" u="none" cap="none" strike="noStrike">
                <a:solidFill>
                  <a:srgbClr val="0000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2385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14325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6BB1C9"/>
              </a:buClr>
              <a:buSzPts val="1350"/>
              <a:buFont typeface="Noto Sans Symbols"/>
              <a:buChar char="■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02895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6585CF"/>
              </a:buClr>
              <a:buSzPts val="1170"/>
              <a:buFont typeface="Noto Sans Symbols"/>
              <a:buChar char="■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30" name="Google Shape;30;p48"/>
          <p:cNvSpPr txBox="1"/>
          <p:nvPr>
            <p:ph idx="10" type="dt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48"/>
          <p:cNvSpPr txBox="1"/>
          <p:nvPr>
            <p:ph idx="11" type="ftr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48"/>
          <p:cNvSpPr/>
          <p:nvPr/>
        </p:nvSpPr>
        <p:spPr>
          <a:xfrm>
            <a:off x="0" y="1235075"/>
            <a:ext cx="9144000" cy="3190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48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48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48"/>
          <p:cNvSpPr txBox="1"/>
          <p:nvPr>
            <p:ph idx="12" type="sldNum"/>
          </p:nvPr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1" i="1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1" i="1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1" i="1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1" i="1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1" i="1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b="1" i="1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b="1" i="1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b="1" i="1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b="1" i="1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2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Relationship Id="rId5" Type="http://schemas.openxmlformats.org/officeDocument/2006/relationships/image" Target="../media/image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"/>
          <p:cNvSpPr txBox="1"/>
          <p:nvPr>
            <p:ph idx="1" type="subTitle"/>
          </p:nvPr>
        </p:nvSpPr>
        <p:spPr>
          <a:xfrm>
            <a:off x="2362200" y="2438400"/>
            <a:ext cx="6400800" cy="21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40"/>
              <a:buNone/>
            </a:pPr>
            <a:r>
              <a:rPr lang="en-US" sz="1900">
                <a:solidFill>
                  <a:schemeClr val="lt1"/>
                </a:solidFill>
              </a:rPr>
              <a:t>Computer Communications and Networks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40"/>
              <a:buNone/>
            </a:pPr>
            <a:r>
              <a:rPr lang="en-US" sz="1900">
                <a:solidFill>
                  <a:schemeClr val="lt1"/>
                </a:solidFill>
              </a:rPr>
              <a:t>ITCS 6166/8166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SzPts val="1140"/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</a:pPr>
            <a:r>
              <a:rPr lang="en-US" sz="2000">
                <a:solidFill>
                  <a:schemeClr val="lt1"/>
                </a:solidFill>
              </a:rPr>
              <a:t>Dr. Dewan Tanvir Ahmed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SzPts val="1140"/>
              <a:buNone/>
            </a:pPr>
            <a:r>
              <a:rPr lang="en-US" sz="1900">
                <a:solidFill>
                  <a:schemeClr val="lt1"/>
                </a:solidFill>
              </a:rPr>
              <a:t>Department of Computer Science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SzPts val="1140"/>
              <a:buNone/>
            </a:pPr>
            <a:r>
              <a:rPr lang="en-US" sz="1900">
                <a:solidFill>
                  <a:schemeClr val="lt1"/>
                </a:solidFill>
              </a:rPr>
              <a:t>University of North Carolina at Charlotte</a:t>
            </a:r>
            <a:endParaRPr/>
          </a:p>
        </p:txBody>
      </p:sp>
      <p:sp>
        <p:nvSpPr>
          <p:cNvPr id="123" name="Google Shape;123;p1"/>
          <p:cNvSpPr/>
          <p:nvPr/>
        </p:nvSpPr>
        <p:spPr>
          <a:xfrm>
            <a:off x="609600" y="304800"/>
            <a:ext cx="7772400" cy="984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"/>
          <p:cNvSpPr/>
          <p:nvPr/>
        </p:nvSpPr>
        <p:spPr>
          <a:xfrm>
            <a:off x="2379663" y="1358900"/>
            <a:ext cx="60198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Transport Layer – Part II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10"/>
          <p:cNvGrpSpPr/>
          <p:nvPr/>
        </p:nvGrpSpPr>
        <p:grpSpPr>
          <a:xfrm>
            <a:off x="6557963" y="2797175"/>
            <a:ext cx="593725" cy="136525"/>
            <a:chOff x="4250" y="1692"/>
            <a:chExt cx="374" cy="86"/>
          </a:xfrm>
        </p:grpSpPr>
        <p:cxnSp>
          <p:nvCxnSpPr>
            <p:cNvPr id="210" name="Google Shape;210;p10"/>
            <p:cNvCxnSpPr/>
            <p:nvPr/>
          </p:nvCxnSpPr>
          <p:spPr>
            <a:xfrm>
              <a:off x="4250" y="1738"/>
              <a:ext cx="374" cy="0"/>
            </a:xfrm>
            <a:prstGeom prst="straightConnector1">
              <a:avLst/>
            </a:prstGeom>
            <a:noFill/>
            <a:ln cap="flat" cmpd="sng" w="28575">
              <a:solidFill>
                <a:srgbClr val="CC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1" name="Google Shape;211;p10"/>
            <p:cNvCxnSpPr/>
            <p:nvPr/>
          </p:nvCxnSpPr>
          <p:spPr>
            <a:xfrm>
              <a:off x="4622" y="1692"/>
              <a:ext cx="0" cy="86"/>
            </a:xfrm>
            <a:prstGeom prst="straightConnector1">
              <a:avLst/>
            </a:prstGeom>
            <a:noFill/>
            <a:ln cap="flat" cmpd="sng" w="9525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12" name="Google Shape;212;p10"/>
          <p:cNvGrpSpPr/>
          <p:nvPr/>
        </p:nvGrpSpPr>
        <p:grpSpPr>
          <a:xfrm rot="10800000">
            <a:off x="5664201" y="2820988"/>
            <a:ext cx="593725" cy="136525"/>
            <a:chOff x="4251" y="1693"/>
            <a:chExt cx="374" cy="86"/>
          </a:xfrm>
        </p:grpSpPr>
        <p:cxnSp>
          <p:nvCxnSpPr>
            <p:cNvPr id="213" name="Google Shape;213;p10"/>
            <p:cNvCxnSpPr/>
            <p:nvPr/>
          </p:nvCxnSpPr>
          <p:spPr>
            <a:xfrm>
              <a:off x="4251" y="1739"/>
              <a:ext cx="374" cy="0"/>
            </a:xfrm>
            <a:prstGeom prst="straightConnector1">
              <a:avLst/>
            </a:prstGeom>
            <a:noFill/>
            <a:ln cap="flat" cmpd="sng" w="28575">
              <a:solidFill>
                <a:srgbClr val="CC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4" name="Google Shape;214;p10"/>
            <p:cNvCxnSpPr/>
            <p:nvPr/>
          </p:nvCxnSpPr>
          <p:spPr>
            <a:xfrm>
              <a:off x="4623" y="1693"/>
              <a:ext cx="0" cy="86"/>
            </a:xfrm>
            <a:prstGeom prst="straightConnector1">
              <a:avLst/>
            </a:prstGeom>
            <a:noFill/>
            <a:ln cap="flat" cmpd="sng" w="9525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descr="underline_base" id="215" name="Google Shape;21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825" y="815975"/>
            <a:ext cx="5942013" cy="173038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0"/>
          <p:cNvSpPr txBox="1"/>
          <p:nvPr>
            <p:ph type="title"/>
          </p:nvPr>
        </p:nvSpPr>
        <p:spPr>
          <a:xfrm>
            <a:off x="366713" y="150813"/>
            <a:ext cx="7772400" cy="885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TCP seq. numbers, ACKs</a:t>
            </a:r>
            <a:endParaRPr/>
          </a:p>
        </p:txBody>
      </p:sp>
      <p:sp>
        <p:nvSpPr>
          <p:cNvPr id="217" name="Google Shape;217;p10"/>
          <p:cNvSpPr txBox="1"/>
          <p:nvPr>
            <p:ph idx="1" type="body"/>
          </p:nvPr>
        </p:nvSpPr>
        <p:spPr>
          <a:xfrm>
            <a:off x="152401" y="1595438"/>
            <a:ext cx="4130675" cy="5213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3825" lvl="0" marL="234950" rtl="0" algn="l"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None/>
            </a:pPr>
            <a:r>
              <a:rPr lang="en-US" sz="2400" u="sng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sequence numbers:</a:t>
            </a:r>
            <a:endParaRPr sz="2400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3512" lvl="1" marL="512763" rtl="0" algn="l">
              <a:spcBef>
                <a:spcPts val="550"/>
              </a:spcBef>
              <a:spcAft>
                <a:spcPts val="0"/>
              </a:spcAft>
              <a:buSzPts val="1680"/>
              <a:buChar char="🞑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 byte stream number of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first byte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in segment’s data</a:t>
            </a:r>
            <a:endParaRPr/>
          </a:p>
          <a:p>
            <a:pPr indent="-163512" lvl="1" marL="512763" rtl="0" algn="l">
              <a:spcBef>
                <a:spcPts val="550"/>
              </a:spcBef>
              <a:spcAft>
                <a:spcPts val="0"/>
              </a:spcAft>
              <a:buSzPts val="1400"/>
              <a:buChar char="🞑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 32-bit</a:t>
            </a:r>
            <a:endParaRPr/>
          </a:p>
          <a:p>
            <a:pPr indent="-123825" lvl="0" marL="234950" rtl="0" algn="l">
              <a:spcBef>
                <a:spcPts val="700"/>
              </a:spcBef>
              <a:spcAft>
                <a:spcPts val="0"/>
              </a:spcAft>
              <a:buSzPts val="1440"/>
              <a:buFont typeface="Noto Sans Symbols"/>
              <a:buNone/>
            </a:pPr>
            <a:r>
              <a:rPr lang="en-US" sz="2400" u="sng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acknowledgements:</a:t>
            </a:r>
            <a:endParaRPr sz="2400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3512" lvl="1" marL="512763" rtl="0" algn="l">
              <a:spcBef>
                <a:spcPts val="550"/>
              </a:spcBef>
              <a:spcAft>
                <a:spcPts val="0"/>
              </a:spcAft>
              <a:buSzPts val="1680"/>
              <a:buChar char="🞑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 seq # of next byte expected from other side (32-bit)</a:t>
            </a:r>
            <a:endParaRPr/>
          </a:p>
          <a:p>
            <a:pPr indent="-163512" lvl="1" marL="512763" rtl="0" algn="l">
              <a:spcBef>
                <a:spcPts val="550"/>
              </a:spcBef>
              <a:spcAft>
                <a:spcPts val="0"/>
              </a:spcAft>
              <a:buSzPts val="1680"/>
              <a:buChar char="🞑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 cumulative ACK</a:t>
            </a:r>
            <a:endParaRPr/>
          </a:p>
          <a:p>
            <a:pPr indent="-123825" lvl="0" marL="234950" rtl="0" algn="l">
              <a:spcBef>
                <a:spcPts val="700"/>
              </a:spcBef>
              <a:spcAft>
                <a:spcPts val="0"/>
              </a:spcAft>
              <a:buSzPts val="1440"/>
              <a:buFont typeface="Noto Sans Symbols"/>
              <a:buNone/>
            </a:pPr>
            <a:r>
              <a:rPr lang="en-US" sz="24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Q: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 how receiver handles out-of-order segments</a:t>
            </a:r>
            <a:endParaRPr/>
          </a:p>
          <a:p>
            <a:pPr indent="-163512" lvl="1" marL="512763" rtl="0" algn="l">
              <a:spcBef>
                <a:spcPts val="550"/>
              </a:spcBef>
              <a:spcAft>
                <a:spcPts val="0"/>
              </a:spcAft>
              <a:buSzPts val="1680"/>
              <a:buChar char="🞑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A: TCP spec doesn’t say, - up to implementer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8" name="Google Shape;218;p10"/>
          <p:cNvGrpSpPr/>
          <p:nvPr/>
        </p:nvGrpSpPr>
        <p:grpSpPr>
          <a:xfrm>
            <a:off x="5770563" y="3816350"/>
            <a:ext cx="2897187" cy="2541588"/>
            <a:chOff x="3599" y="2404"/>
            <a:chExt cx="1825" cy="1601"/>
          </a:xfrm>
        </p:grpSpPr>
        <p:sp>
          <p:nvSpPr>
            <p:cNvPr id="219" name="Google Shape;219;p10"/>
            <p:cNvSpPr/>
            <p:nvPr/>
          </p:nvSpPr>
          <p:spPr>
            <a:xfrm>
              <a:off x="3753" y="3587"/>
              <a:ext cx="1202" cy="13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grpSp>
          <p:nvGrpSpPr>
            <p:cNvPr id="220" name="Google Shape;220;p10"/>
            <p:cNvGrpSpPr/>
            <p:nvPr/>
          </p:nvGrpSpPr>
          <p:grpSpPr>
            <a:xfrm>
              <a:off x="3733" y="3291"/>
              <a:ext cx="1252" cy="714"/>
              <a:chOff x="1976" y="2984"/>
              <a:chExt cx="1252" cy="714"/>
            </a:xfrm>
          </p:grpSpPr>
          <p:sp>
            <p:nvSpPr>
              <p:cNvPr id="221" name="Google Shape;221;p10"/>
              <p:cNvSpPr/>
              <p:nvPr/>
            </p:nvSpPr>
            <p:spPr>
              <a:xfrm>
                <a:off x="1994" y="2995"/>
                <a:ext cx="1210" cy="703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2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22" name="Google Shape;222;p10"/>
              <p:cNvSpPr txBox="1"/>
              <p:nvPr/>
            </p:nvSpPr>
            <p:spPr>
              <a:xfrm>
                <a:off x="2001" y="2984"/>
                <a:ext cx="580" cy="1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source port #</a:t>
                </a:r>
                <a:endParaRPr/>
              </a:p>
            </p:txBody>
          </p:sp>
          <p:sp>
            <p:nvSpPr>
              <p:cNvPr id="223" name="Google Shape;223;p10"/>
              <p:cNvSpPr txBox="1"/>
              <p:nvPr/>
            </p:nvSpPr>
            <p:spPr>
              <a:xfrm>
                <a:off x="2648" y="2987"/>
                <a:ext cx="491" cy="1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dest port #</a:t>
                </a:r>
                <a:endParaRPr/>
              </a:p>
            </p:txBody>
          </p:sp>
          <p:sp>
            <p:nvSpPr>
              <p:cNvPr id="224" name="Google Shape;224;p10"/>
              <p:cNvSpPr txBox="1"/>
              <p:nvPr/>
            </p:nvSpPr>
            <p:spPr>
              <a:xfrm>
                <a:off x="2154" y="3117"/>
                <a:ext cx="912" cy="1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sequence number</a:t>
                </a:r>
                <a:endParaRPr/>
              </a:p>
            </p:txBody>
          </p:sp>
          <p:sp>
            <p:nvSpPr>
              <p:cNvPr id="225" name="Google Shape;225;p10"/>
              <p:cNvSpPr txBox="1"/>
              <p:nvPr/>
            </p:nvSpPr>
            <p:spPr>
              <a:xfrm>
                <a:off x="1976" y="3257"/>
                <a:ext cx="1252" cy="1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acknowledgement number</a:t>
                </a:r>
                <a:endParaRPr/>
              </a:p>
            </p:txBody>
          </p:sp>
          <p:sp>
            <p:nvSpPr>
              <p:cNvPr id="226" name="Google Shape;226;p10"/>
              <p:cNvSpPr txBox="1"/>
              <p:nvPr/>
            </p:nvSpPr>
            <p:spPr>
              <a:xfrm>
                <a:off x="2053" y="3544"/>
                <a:ext cx="475" cy="1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checksum</a:t>
                </a:r>
                <a:endParaRPr/>
              </a:p>
            </p:txBody>
          </p:sp>
          <p:cxnSp>
            <p:nvCxnSpPr>
              <p:cNvPr id="227" name="Google Shape;227;p10"/>
              <p:cNvCxnSpPr/>
              <p:nvPr/>
            </p:nvCxnSpPr>
            <p:spPr>
              <a:xfrm>
                <a:off x="1994" y="3138"/>
                <a:ext cx="121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8" name="Google Shape;228;p10"/>
              <p:cNvCxnSpPr/>
              <p:nvPr/>
            </p:nvCxnSpPr>
            <p:spPr>
              <a:xfrm>
                <a:off x="1994" y="3274"/>
                <a:ext cx="121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9" name="Google Shape;229;p10"/>
              <p:cNvCxnSpPr/>
              <p:nvPr/>
            </p:nvCxnSpPr>
            <p:spPr>
              <a:xfrm>
                <a:off x="1992" y="3414"/>
                <a:ext cx="121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0" name="Google Shape;230;p10"/>
              <p:cNvCxnSpPr/>
              <p:nvPr/>
            </p:nvCxnSpPr>
            <p:spPr>
              <a:xfrm>
                <a:off x="2588" y="2994"/>
                <a:ext cx="0" cy="142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1" name="Google Shape;231;p10"/>
              <p:cNvCxnSpPr/>
              <p:nvPr/>
            </p:nvCxnSpPr>
            <p:spPr>
              <a:xfrm>
                <a:off x="2588" y="3416"/>
                <a:ext cx="0" cy="28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2" name="Google Shape;232;p10"/>
              <p:cNvCxnSpPr/>
              <p:nvPr/>
            </p:nvCxnSpPr>
            <p:spPr>
              <a:xfrm>
                <a:off x="1994" y="3548"/>
                <a:ext cx="121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33" name="Google Shape;233;p10"/>
              <p:cNvSpPr txBox="1"/>
              <p:nvPr/>
            </p:nvSpPr>
            <p:spPr>
              <a:xfrm>
                <a:off x="2708" y="3390"/>
                <a:ext cx="323" cy="1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rwnd</a:t>
                </a:r>
                <a:endParaRPr/>
              </a:p>
            </p:txBody>
          </p:sp>
          <p:sp>
            <p:nvSpPr>
              <p:cNvPr id="234" name="Google Shape;234;p10"/>
              <p:cNvSpPr txBox="1"/>
              <p:nvPr/>
            </p:nvSpPr>
            <p:spPr>
              <a:xfrm>
                <a:off x="2651" y="3544"/>
                <a:ext cx="496" cy="1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urg pointer</a:t>
                </a:r>
                <a:endParaRPr/>
              </a:p>
            </p:txBody>
          </p:sp>
          <p:cxnSp>
            <p:nvCxnSpPr>
              <p:cNvPr id="235" name="Google Shape;235;p10"/>
              <p:cNvCxnSpPr/>
              <p:nvPr/>
            </p:nvCxnSpPr>
            <p:spPr>
              <a:xfrm>
                <a:off x="2398" y="3413"/>
                <a:ext cx="0" cy="134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6" name="Google Shape;236;p10"/>
              <p:cNvCxnSpPr/>
              <p:nvPr/>
            </p:nvCxnSpPr>
            <p:spPr>
              <a:xfrm>
                <a:off x="2143" y="3412"/>
                <a:ext cx="0" cy="134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237" name="Google Shape;237;p10"/>
            <p:cNvSpPr txBox="1"/>
            <p:nvPr/>
          </p:nvSpPr>
          <p:spPr>
            <a:xfrm>
              <a:off x="3704" y="3092"/>
              <a:ext cx="1720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incoming segment to sender</a:t>
              </a: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 rot="10800000">
              <a:off x="3599" y="2404"/>
              <a:ext cx="107" cy="1194"/>
            </a:xfrm>
            <a:custGeom>
              <a:rect b="b" l="l" r="r" t="t"/>
              <a:pathLst>
                <a:path extrusionOk="0" h="910" w="107">
                  <a:moveTo>
                    <a:pt x="0" y="0"/>
                  </a:moveTo>
                  <a:lnTo>
                    <a:pt x="107" y="0"/>
                  </a:lnTo>
                  <a:lnTo>
                    <a:pt x="107" y="910"/>
                  </a:lnTo>
                </a:path>
              </a:pathLst>
            </a:custGeom>
            <a:noFill/>
            <a:ln cap="flat" cmpd="sng" w="9525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9" name="Google Shape;239;p10"/>
          <p:cNvGrpSpPr/>
          <p:nvPr/>
        </p:nvGrpSpPr>
        <p:grpSpPr>
          <a:xfrm>
            <a:off x="6586539" y="5849938"/>
            <a:ext cx="358775" cy="304800"/>
            <a:chOff x="5169" y="3677"/>
            <a:chExt cx="226" cy="192"/>
          </a:xfrm>
        </p:grpSpPr>
        <p:sp>
          <p:nvSpPr>
            <p:cNvPr id="240" name="Google Shape;240;p10"/>
            <p:cNvSpPr/>
            <p:nvPr/>
          </p:nvSpPr>
          <p:spPr>
            <a:xfrm>
              <a:off x="5212" y="3716"/>
              <a:ext cx="88" cy="13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41" name="Google Shape;241;p10"/>
            <p:cNvSpPr txBox="1"/>
            <p:nvPr/>
          </p:nvSpPr>
          <p:spPr>
            <a:xfrm>
              <a:off x="5169" y="3677"/>
              <a:ext cx="226" cy="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400">
                  <a:solidFill>
                    <a:schemeClr val="lt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A</a:t>
              </a:r>
              <a:endParaRPr/>
            </a:p>
          </p:txBody>
        </p:sp>
      </p:grpSp>
      <p:sp>
        <p:nvSpPr>
          <p:cNvPr id="242" name="Google Shape;242;p10"/>
          <p:cNvSpPr/>
          <p:nvPr/>
        </p:nvSpPr>
        <p:spPr>
          <a:xfrm>
            <a:off x="4697413" y="3038475"/>
            <a:ext cx="65087" cy="6223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33CC3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3" name="Google Shape;243;p10"/>
          <p:cNvSpPr/>
          <p:nvPr/>
        </p:nvSpPr>
        <p:spPr>
          <a:xfrm>
            <a:off x="4794250" y="3040063"/>
            <a:ext cx="65088" cy="622300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4" name="Google Shape;244;p10"/>
          <p:cNvSpPr/>
          <p:nvPr/>
        </p:nvSpPr>
        <p:spPr>
          <a:xfrm>
            <a:off x="4892675" y="3038475"/>
            <a:ext cx="65088" cy="622300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5" name="Google Shape;245;p10"/>
          <p:cNvSpPr/>
          <p:nvPr/>
        </p:nvSpPr>
        <p:spPr>
          <a:xfrm>
            <a:off x="4989513" y="3038475"/>
            <a:ext cx="65087" cy="622300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6" name="Google Shape;246;p10"/>
          <p:cNvSpPr/>
          <p:nvPr/>
        </p:nvSpPr>
        <p:spPr>
          <a:xfrm>
            <a:off x="5084763" y="3038475"/>
            <a:ext cx="65087" cy="622300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7" name="Google Shape;247;p10"/>
          <p:cNvSpPr/>
          <p:nvPr/>
        </p:nvSpPr>
        <p:spPr>
          <a:xfrm>
            <a:off x="5181600" y="3038475"/>
            <a:ext cx="65088" cy="622300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8" name="Google Shape;248;p10"/>
          <p:cNvSpPr/>
          <p:nvPr/>
        </p:nvSpPr>
        <p:spPr>
          <a:xfrm>
            <a:off x="5273675" y="3038475"/>
            <a:ext cx="65088" cy="622300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9" name="Google Shape;249;p10"/>
          <p:cNvSpPr/>
          <p:nvPr/>
        </p:nvSpPr>
        <p:spPr>
          <a:xfrm>
            <a:off x="5368925" y="3038475"/>
            <a:ext cx="65088" cy="622300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0" name="Google Shape;250;p10"/>
          <p:cNvSpPr/>
          <p:nvPr/>
        </p:nvSpPr>
        <p:spPr>
          <a:xfrm>
            <a:off x="5464175" y="3038475"/>
            <a:ext cx="65088" cy="622300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1" name="Google Shape;251;p10"/>
          <p:cNvSpPr/>
          <p:nvPr/>
        </p:nvSpPr>
        <p:spPr>
          <a:xfrm>
            <a:off x="5570538" y="3038475"/>
            <a:ext cx="65087" cy="622300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2" name="Google Shape;252;p10"/>
          <p:cNvSpPr/>
          <p:nvPr/>
        </p:nvSpPr>
        <p:spPr>
          <a:xfrm>
            <a:off x="5668963" y="3040063"/>
            <a:ext cx="65087" cy="622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3" name="Google Shape;253;p10"/>
          <p:cNvSpPr/>
          <p:nvPr/>
        </p:nvSpPr>
        <p:spPr>
          <a:xfrm>
            <a:off x="5765800" y="3038475"/>
            <a:ext cx="65088" cy="622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4" name="Google Shape;254;p10"/>
          <p:cNvSpPr/>
          <p:nvPr/>
        </p:nvSpPr>
        <p:spPr>
          <a:xfrm>
            <a:off x="5862638" y="3038475"/>
            <a:ext cx="65087" cy="622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5" name="Google Shape;255;p10"/>
          <p:cNvSpPr/>
          <p:nvPr/>
        </p:nvSpPr>
        <p:spPr>
          <a:xfrm>
            <a:off x="5959475" y="3038475"/>
            <a:ext cx="65088" cy="622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6" name="Google Shape;256;p10"/>
          <p:cNvSpPr/>
          <p:nvPr/>
        </p:nvSpPr>
        <p:spPr>
          <a:xfrm>
            <a:off x="6054725" y="3038475"/>
            <a:ext cx="65088" cy="622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7" name="Google Shape;257;p10"/>
          <p:cNvSpPr/>
          <p:nvPr/>
        </p:nvSpPr>
        <p:spPr>
          <a:xfrm>
            <a:off x="6146800" y="3038475"/>
            <a:ext cx="65088" cy="622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8" name="Google Shape;258;p10"/>
          <p:cNvSpPr/>
          <p:nvPr/>
        </p:nvSpPr>
        <p:spPr>
          <a:xfrm>
            <a:off x="6242050" y="3038475"/>
            <a:ext cx="65088" cy="622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9" name="Google Shape;259;p10"/>
          <p:cNvSpPr/>
          <p:nvPr/>
        </p:nvSpPr>
        <p:spPr>
          <a:xfrm>
            <a:off x="6338888" y="3038475"/>
            <a:ext cx="65087" cy="622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0" name="Google Shape;260;p10"/>
          <p:cNvSpPr/>
          <p:nvPr/>
        </p:nvSpPr>
        <p:spPr>
          <a:xfrm>
            <a:off x="6427788" y="3038475"/>
            <a:ext cx="65087" cy="622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1" name="Google Shape;261;p10"/>
          <p:cNvSpPr/>
          <p:nvPr/>
        </p:nvSpPr>
        <p:spPr>
          <a:xfrm>
            <a:off x="6523038" y="3038475"/>
            <a:ext cx="65087" cy="622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2" name="Google Shape;262;p10"/>
          <p:cNvSpPr/>
          <p:nvPr/>
        </p:nvSpPr>
        <p:spPr>
          <a:xfrm>
            <a:off x="6616700" y="3036888"/>
            <a:ext cx="65088" cy="62230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3" name="Google Shape;263;p10"/>
          <p:cNvSpPr/>
          <p:nvPr/>
        </p:nvSpPr>
        <p:spPr>
          <a:xfrm>
            <a:off x="6708775" y="3036888"/>
            <a:ext cx="65088" cy="62230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4" name="Google Shape;264;p10"/>
          <p:cNvSpPr/>
          <p:nvPr/>
        </p:nvSpPr>
        <p:spPr>
          <a:xfrm>
            <a:off x="6805613" y="3036888"/>
            <a:ext cx="65087" cy="62230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5" name="Google Shape;265;p10"/>
          <p:cNvSpPr/>
          <p:nvPr/>
        </p:nvSpPr>
        <p:spPr>
          <a:xfrm>
            <a:off x="6900863" y="3036888"/>
            <a:ext cx="65087" cy="62230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6" name="Google Shape;266;p10"/>
          <p:cNvSpPr/>
          <p:nvPr/>
        </p:nvSpPr>
        <p:spPr>
          <a:xfrm>
            <a:off x="6989763" y="3036888"/>
            <a:ext cx="65087" cy="62230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7" name="Google Shape;267;p10"/>
          <p:cNvSpPr/>
          <p:nvPr/>
        </p:nvSpPr>
        <p:spPr>
          <a:xfrm>
            <a:off x="7085013" y="3036888"/>
            <a:ext cx="65087" cy="62230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8" name="Google Shape;268;p10"/>
          <p:cNvSpPr/>
          <p:nvPr/>
        </p:nvSpPr>
        <p:spPr>
          <a:xfrm>
            <a:off x="7181850" y="3038475"/>
            <a:ext cx="65088" cy="622300"/>
          </a:xfrm>
          <a:prstGeom prst="rect">
            <a:avLst/>
          </a:prstGeom>
          <a:solidFill>
            <a:schemeClr val="folHlink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9" name="Google Shape;269;p10"/>
          <p:cNvSpPr/>
          <p:nvPr/>
        </p:nvSpPr>
        <p:spPr>
          <a:xfrm>
            <a:off x="7278688" y="3040063"/>
            <a:ext cx="65087" cy="622300"/>
          </a:xfrm>
          <a:prstGeom prst="rect">
            <a:avLst/>
          </a:prstGeom>
          <a:solidFill>
            <a:schemeClr val="folHlink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70" name="Google Shape;270;p10"/>
          <p:cNvSpPr/>
          <p:nvPr/>
        </p:nvSpPr>
        <p:spPr>
          <a:xfrm>
            <a:off x="7375525" y="3038475"/>
            <a:ext cx="65088" cy="622300"/>
          </a:xfrm>
          <a:prstGeom prst="rect">
            <a:avLst/>
          </a:prstGeom>
          <a:solidFill>
            <a:schemeClr val="folHlink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71" name="Google Shape;271;p10"/>
          <p:cNvSpPr/>
          <p:nvPr/>
        </p:nvSpPr>
        <p:spPr>
          <a:xfrm>
            <a:off x="7473950" y="3038475"/>
            <a:ext cx="65088" cy="622300"/>
          </a:xfrm>
          <a:prstGeom prst="rect">
            <a:avLst/>
          </a:prstGeom>
          <a:solidFill>
            <a:schemeClr val="folHlink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72" name="Google Shape;272;p10"/>
          <p:cNvSpPr/>
          <p:nvPr/>
        </p:nvSpPr>
        <p:spPr>
          <a:xfrm>
            <a:off x="7569200" y="3038475"/>
            <a:ext cx="65088" cy="622300"/>
          </a:xfrm>
          <a:prstGeom prst="rect">
            <a:avLst/>
          </a:prstGeom>
          <a:solidFill>
            <a:schemeClr val="folHlink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73" name="Google Shape;273;p10"/>
          <p:cNvSpPr/>
          <p:nvPr/>
        </p:nvSpPr>
        <p:spPr>
          <a:xfrm>
            <a:off x="7664450" y="3038475"/>
            <a:ext cx="65088" cy="622300"/>
          </a:xfrm>
          <a:prstGeom prst="rect">
            <a:avLst/>
          </a:prstGeom>
          <a:solidFill>
            <a:schemeClr val="folHlink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74" name="Google Shape;274;p10"/>
          <p:cNvSpPr/>
          <p:nvPr/>
        </p:nvSpPr>
        <p:spPr>
          <a:xfrm>
            <a:off x="7756525" y="3038475"/>
            <a:ext cx="65088" cy="622300"/>
          </a:xfrm>
          <a:prstGeom prst="rect">
            <a:avLst/>
          </a:prstGeom>
          <a:solidFill>
            <a:schemeClr val="folHlink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75" name="Google Shape;275;p10"/>
          <p:cNvSpPr/>
          <p:nvPr/>
        </p:nvSpPr>
        <p:spPr>
          <a:xfrm>
            <a:off x="7853363" y="3038475"/>
            <a:ext cx="65087" cy="622300"/>
          </a:xfrm>
          <a:prstGeom prst="rect">
            <a:avLst/>
          </a:prstGeom>
          <a:solidFill>
            <a:schemeClr val="folHlink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76" name="Google Shape;276;p10"/>
          <p:cNvSpPr/>
          <p:nvPr/>
        </p:nvSpPr>
        <p:spPr>
          <a:xfrm>
            <a:off x="7948613" y="3038475"/>
            <a:ext cx="65087" cy="622300"/>
          </a:xfrm>
          <a:prstGeom prst="rect">
            <a:avLst/>
          </a:prstGeom>
          <a:gradFill>
            <a:gsLst>
              <a:gs pos="0">
                <a:schemeClr val="folHlink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77" name="Google Shape;277;p10"/>
          <p:cNvSpPr/>
          <p:nvPr/>
        </p:nvSpPr>
        <p:spPr>
          <a:xfrm>
            <a:off x="4654550" y="3776663"/>
            <a:ext cx="3408363" cy="8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78" name="Google Shape;278;p10"/>
          <p:cNvSpPr/>
          <p:nvPr/>
        </p:nvSpPr>
        <p:spPr>
          <a:xfrm>
            <a:off x="4740275" y="2928938"/>
            <a:ext cx="3408363" cy="8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279" name="Google Shape;279;p10"/>
          <p:cNvCxnSpPr/>
          <p:nvPr/>
        </p:nvCxnSpPr>
        <p:spPr>
          <a:xfrm>
            <a:off x="4762500" y="3890963"/>
            <a:ext cx="868363" cy="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10"/>
          <p:cNvCxnSpPr/>
          <p:nvPr/>
        </p:nvCxnSpPr>
        <p:spPr>
          <a:xfrm>
            <a:off x="5697538" y="3892550"/>
            <a:ext cx="868362" cy="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" name="Google Shape;281;p10"/>
          <p:cNvCxnSpPr/>
          <p:nvPr/>
        </p:nvCxnSpPr>
        <p:spPr>
          <a:xfrm>
            <a:off x="7191375" y="3890963"/>
            <a:ext cx="801688" cy="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" name="Google Shape;282;p10"/>
          <p:cNvCxnSpPr/>
          <p:nvPr/>
        </p:nvCxnSpPr>
        <p:spPr>
          <a:xfrm>
            <a:off x="6621463" y="3892550"/>
            <a:ext cx="528637" cy="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10"/>
          <p:cNvCxnSpPr/>
          <p:nvPr/>
        </p:nvCxnSpPr>
        <p:spPr>
          <a:xfrm>
            <a:off x="4854575" y="3914775"/>
            <a:ext cx="0" cy="233363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" name="Google Shape;284;p10"/>
          <p:cNvCxnSpPr/>
          <p:nvPr/>
        </p:nvCxnSpPr>
        <p:spPr>
          <a:xfrm>
            <a:off x="6083300" y="3910013"/>
            <a:ext cx="0" cy="233362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5" name="Google Shape;285;p10"/>
          <p:cNvCxnSpPr/>
          <p:nvPr/>
        </p:nvCxnSpPr>
        <p:spPr>
          <a:xfrm>
            <a:off x="6902450" y="3910013"/>
            <a:ext cx="0" cy="233362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" name="Google Shape;286;p10"/>
          <p:cNvCxnSpPr/>
          <p:nvPr/>
        </p:nvCxnSpPr>
        <p:spPr>
          <a:xfrm>
            <a:off x="7559675" y="3910013"/>
            <a:ext cx="0" cy="233362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" name="Google Shape;287;p10"/>
          <p:cNvSpPr txBox="1"/>
          <p:nvPr/>
        </p:nvSpPr>
        <p:spPr>
          <a:xfrm>
            <a:off x="4730750" y="4138613"/>
            <a:ext cx="693738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sent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ACKed</a:t>
            </a:r>
            <a:endParaRPr/>
          </a:p>
        </p:txBody>
      </p:sp>
      <p:sp>
        <p:nvSpPr>
          <p:cNvPr id="288" name="Google Shape;288;p10"/>
          <p:cNvSpPr txBox="1"/>
          <p:nvPr/>
        </p:nvSpPr>
        <p:spPr>
          <a:xfrm>
            <a:off x="5711825" y="4144963"/>
            <a:ext cx="1066800" cy="8679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sent, not-yet ACKed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(“in-flight”)</a:t>
            </a:r>
            <a:endParaRPr i="0" sz="1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89" name="Google Shape;289;p10"/>
          <p:cNvSpPr txBox="1"/>
          <p:nvPr/>
        </p:nvSpPr>
        <p:spPr>
          <a:xfrm>
            <a:off x="6691313" y="4140200"/>
            <a:ext cx="1066800" cy="668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usable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but not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yet sent</a:t>
            </a:r>
            <a:endParaRPr/>
          </a:p>
        </p:txBody>
      </p:sp>
      <p:sp>
        <p:nvSpPr>
          <p:cNvPr id="290" name="Google Shape;290;p10"/>
          <p:cNvSpPr txBox="1"/>
          <p:nvPr/>
        </p:nvSpPr>
        <p:spPr>
          <a:xfrm>
            <a:off x="7448550" y="4144963"/>
            <a:ext cx="8191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not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usable</a:t>
            </a:r>
            <a:endParaRPr/>
          </a:p>
        </p:txBody>
      </p:sp>
      <p:sp>
        <p:nvSpPr>
          <p:cNvPr id="291" name="Google Shape;291;p10"/>
          <p:cNvSpPr txBox="1"/>
          <p:nvPr/>
        </p:nvSpPr>
        <p:spPr>
          <a:xfrm>
            <a:off x="4946650" y="3592513"/>
            <a:ext cx="31781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sender sequence number space </a:t>
            </a:r>
            <a:endParaRPr/>
          </a:p>
        </p:txBody>
      </p:sp>
      <p:grpSp>
        <p:nvGrpSpPr>
          <p:cNvPr id="292" name="Google Shape;292;p10"/>
          <p:cNvGrpSpPr/>
          <p:nvPr/>
        </p:nvGrpSpPr>
        <p:grpSpPr>
          <a:xfrm>
            <a:off x="4449763" y="1068388"/>
            <a:ext cx="2952750" cy="1954212"/>
            <a:chOff x="2768" y="673"/>
            <a:chExt cx="1860" cy="1231"/>
          </a:xfrm>
        </p:grpSpPr>
        <p:sp>
          <p:nvSpPr>
            <p:cNvPr id="293" name="Google Shape;293;p10"/>
            <p:cNvSpPr/>
            <p:nvPr/>
          </p:nvSpPr>
          <p:spPr>
            <a:xfrm>
              <a:off x="2840" y="1028"/>
              <a:ext cx="1202" cy="13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grpSp>
          <p:nvGrpSpPr>
            <p:cNvPr id="294" name="Google Shape;294;p10"/>
            <p:cNvGrpSpPr/>
            <p:nvPr/>
          </p:nvGrpSpPr>
          <p:grpSpPr>
            <a:xfrm>
              <a:off x="2820" y="872"/>
              <a:ext cx="1252" cy="714"/>
              <a:chOff x="1976" y="2984"/>
              <a:chExt cx="1252" cy="714"/>
            </a:xfrm>
          </p:grpSpPr>
          <p:sp>
            <p:nvSpPr>
              <p:cNvPr id="295" name="Google Shape;295;p10"/>
              <p:cNvSpPr/>
              <p:nvPr/>
            </p:nvSpPr>
            <p:spPr>
              <a:xfrm>
                <a:off x="1994" y="2995"/>
                <a:ext cx="1210" cy="703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2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96" name="Google Shape;296;p10"/>
              <p:cNvSpPr txBox="1"/>
              <p:nvPr/>
            </p:nvSpPr>
            <p:spPr>
              <a:xfrm>
                <a:off x="2001" y="2984"/>
                <a:ext cx="580" cy="1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source port #</a:t>
                </a:r>
                <a:endParaRPr/>
              </a:p>
            </p:txBody>
          </p:sp>
          <p:sp>
            <p:nvSpPr>
              <p:cNvPr id="297" name="Google Shape;297;p10"/>
              <p:cNvSpPr txBox="1"/>
              <p:nvPr/>
            </p:nvSpPr>
            <p:spPr>
              <a:xfrm>
                <a:off x="2648" y="2987"/>
                <a:ext cx="491" cy="1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dest port #</a:t>
                </a:r>
                <a:endParaRPr/>
              </a:p>
            </p:txBody>
          </p:sp>
          <p:sp>
            <p:nvSpPr>
              <p:cNvPr id="298" name="Google Shape;298;p10"/>
              <p:cNvSpPr txBox="1"/>
              <p:nvPr/>
            </p:nvSpPr>
            <p:spPr>
              <a:xfrm>
                <a:off x="2154" y="3117"/>
                <a:ext cx="912" cy="1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sequence number</a:t>
                </a:r>
                <a:endParaRPr/>
              </a:p>
            </p:txBody>
          </p:sp>
          <p:sp>
            <p:nvSpPr>
              <p:cNvPr id="299" name="Google Shape;299;p10"/>
              <p:cNvSpPr txBox="1"/>
              <p:nvPr/>
            </p:nvSpPr>
            <p:spPr>
              <a:xfrm>
                <a:off x="1976" y="3257"/>
                <a:ext cx="1252" cy="1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acknowledgement number</a:t>
                </a:r>
                <a:endParaRPr/>
              </a:p>
            </p:txBody>
          </p:sp>
          <p:sp>
            <p:nvSpPr>
              <p:cNvPr id="300" name="Google Shape;300;p10"/>
              <p:cNvSpPr txBox="1"/>
              <p:nvPr/>
            </p:nvSpPr>
            <p:spPr>
              <a:xfrm>
                <a:off x="2053" y="3544"/>
                <a:ext cx="475" cy="1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checksum</a:t>
                </a:r>
                <a:endParaRPr/>
              </a:p>
            </p:txBody>
          </p:sp>
          <p:cxnSp>
            <p:nvCxnSpPr>
              <p:cNvPr id="301" name="Google Shape;301;p10"/>
              <p:cNvCxnSpPr/>
              <p:nvPr/>
            </p:nvCxnSpPr>
            <p:spPr>
              <a:xfrm>
                <a:off x="1994" y="3138"/>
                <a:ext cx="121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2" name="Google Shape;302;p10"/>
              <p:cNvCxnSpPr/>
              <p:nvPr/>
            </p:nvCxnSpPr>
            <p:spPr>
              <a:xfrm>
                <a:off x="1994" y="3274"/>
                <a:ext cx="121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3" name="Google Shape;303;p10"/>
              <p:cNvCxnSpPr/>
              <p:nvPr/>
            </p:nvCxnSpPr>
            <p:spPr>
              <a:xfrm>
                <a:off x="1992" y="3414"/>
                <a:ext cx="121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4" name="Google Shape;304;p10"/>
              <p:cNvCxnSpPr/>
              <p:nvPr/>
            </p:nvCxnSpPr>
            <p:spPr>
              <a:xfrm>
                <a:off x="2588" y="2994"/>
                <a:ext cx="0" cy="142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5" name="Google Shape;305;p10"/>
              <p:cNvCxnSpPr/>
              <p:nvPr/>
            </p:nvCxnSpPr>
            <p:spPr>
              <a:xfrm>
                <a:off x="2588" y="3416"/>
                <a:ext cx="0" cy="28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6" name="Google Shape;306;p10"/>
              <p:cNvCxnSpPr/>
              <p:nvPr/>
            </p:nvCxnSpPr>
            <p:spPr>
              <a:xfrm>
                <a:off x="1994" y="3548"/>
                <a:ext cx="121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07" name="Google Shape;307;p10"/>
              <p:cNvSpPr txBox="1"/>
              <p:nvPr/>
            </p:nvSpPr>
            <p:spPr>
              <a:xfrm>
                <a:off x="2708" y="3390"/>
                <a:ext cx="323" cy="1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rwnd</a:t>
                </a:r>
                <a:endParaRPr/>
              </a:p>
            </p:txBody>
          </p:sp>
          <p:sp>
            <p:nvSpPr>
              <p:cNvPr id="308" name="Google Shape;308;p10"/>
              <p:cNvSpPr txBox="1"/>
              <p:nvPr/>
            </p:nvSpPr>
            <p:spPr>
              <a:xfrm>
                <a:off x="2651" y="3544"/>
                <a:ext cx="496" cy="1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urg pointer</a:t>
                </a:r>
                <a:endParaRPr/>
              </a:p>
            </p:txBody>
          </p:sp>
          <p:cxnSp>
            <p:nvCxnSpPr>
              <p:cNvPr id="309" name="Google Shape;309;p10"/>
              <p:cNvCxnSpPr/>
              <p:nvPr/>
            </p:nvCxnSpPr>
            <p:spPr>
              <a:xfrm>
                <a:off x="2398" y="3413"/>
                <a:ext cx="0" cy="134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0" name="Google Shape;310;p10"/>
              <p:cNvCxnSpPr/>
              <p:nvPr/>
            </p:nvCxnSpPr>
            <p:spPr>
              <a:xfrm>
                <a:off x="2143" y="3412"/>
                <a:ext cx="0" cy="134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311" name="Google Shape;311;p10"/>
            <p:cNvSpPr txBox="1"/>
            <p:nvPr/>
          </p:nvSpPr>
          <p:spPr>
            <a:xfrm>
              <a:off x="2768" y="673"/>
              <a:ext cx="1860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outgoing segment from sender</a:t>
              </a:r>
              <a:endParaRPr/>
            </a:p>
          </p:txBody>
        </p:sp>
        <p:sp>
          <p:nvSpPr>
            <p:cNvPr id="312" name="Google Shape;312;p10"/>
            <p:cNvSpPr/>
            <p:nvPr/>
          </p:nvSpPr>
          <p:spPr>
            <a:xfrm>
              <a:off x="4050" y="1080"/>
              <a:ext cx="107" cy="824"/>
            </a:xfrm>
            <a:custGeom>
              <a:rect b="b" l="l" r="r" t="t"/>
              <a:pathLst>
                <a:path extrusionOk="0" h="910" w="107">
                  <a:moveTo>
                    <a:pt x="0" y="0"/>
                  </a:moveTo>
                  <a:lnTo>
                    <a:pt x="107" y="0"/>
                  </a:lnTo>
                  <a:lnTo>
                    <a:pt x="107" y="910"/>
                  </a:lnTo>
                </a:path>
              </a:pathLst>
            </a:custGeom>
            <a:noFill/>
            <a:ln cap="flat" cmpd="sng" w="9525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3" name="Google Shape;313;p10"/>
          <p:cNvSpPr txBox="1"/>
          <p:nvPr/>
        </p:nvSpPr>
        <p:spPr>
          <a:xfrm>
            <a:off x="5791199" y="2573338"/>
            <a:ext cx="1400175" cy="480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window size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derline_base" id="318" name="Google Shape;31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825" y="815975"/>
            <a:ext cx="5942013" cy="1730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9" name="Google Shape;319;p11"/>
          <p:cNvCxnSpPr/>
          <p:nvPr/>
        </p:nvCxnSpPr>
        <p:spPr>
          <a:xfrm>
            <a:off x="3279775" y="4997450"/>
            <a:ext cx="2590800" cy="506413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0" name="Google Shape;320;p11"/>
          <p:cNvCxnSpPr/>
          <p:nvPr/>
        </p:nvCxnSpPr>
        <p:spPr>
          <a:xfrm>
            <a:off x="3294063" y="3228975"/>
            <a:ext cx="2586037" cy="5715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1" name="Google Shape;321;p11"/>
          <p:cNvSpPr txBox="1"/>
          <p:nvPr>
            <p:ph type="title"/>
          </p:nvPr>
        </p:nvSpPr>
        <p:spPr>
          <a:xfrm>
            <a:off x="366713" y="150813"/>
            <a:ext cx="7772400" cy="885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TCP seq. numbers, </a:t>
            </a:r>
            <a:r>
              <a:rPr lang="en-US" sz="4000"/>
              <a:t>ACK</a:t>
            </a:r>
            <a:r>
              <a:rPr lang="en-US"/>
              <a:t>s</a:t>
            </a:r>
            <a:endParaRPr/>
          </a:p>
        </p:txBody>
      </p:sp>
      <p:sp>
        <p:nvSpPr>
          <p:cNvPr id="322" name="Google Shape;322;p11"/>
          <p:cNvSpPr txBox="1"/>
          <p:nvPr/>
        </p:nvSpPr>
        <p:spPr>
          <a:xfrm>
            <a:off x="2080462" y="2835275"/>
            <a:ext cx="1213601" cy="1089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types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‘C’</a:t>
            </a:r>
            <a:endParaRPr i="0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1"/>
          <p:cNvSpPr txBox="1"/>
          <p:nvPr/>
        </p:nvSpPr>
        <p:spPr>
          <a:xfrm>
            <a:off x="1373189" y="4472049"/>
            <a:ext cx="1946275" cy="757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host ACKs receipt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echoed ‘C’</a:t>
            </a:r>
            <a:endParaRPr i="0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1"/>
          <p:cNvSpPr txBox="1"/>
          <p:nvPr/>
        </p:nvSpPr>
        <p:spPr>
          <a:xfrm>
            <a:off x="5894388" y="3570288"/>
            <a:ext cx="256381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host ACKs receipt of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‘C’, echoes back ‘C’</a:t>
            </a:r>
            <a:endParaRPr i="0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5" name="Google Shape;325;p11"/>
          <p:cNvCxnSpPr/>
          <p:nvPr/>
        </p:nvCxnSpPr>
        <p:spPr>
          <a:xfrm flipH="1">
            <a:off x="3284538" y="4002088"/>
            <a:ext cx="2554287" cy="8001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6" name="Google Shape;326;p11"/>
          <p:cNvSpPr txBox="1"/>
          <p:nvPr/>
        </p:nvSpPr>
        <p:spPr>
          <a:xfrm>
            <a:off x="3478213" y="5805488"/>
            <a:ext cx="256031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800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simple telnet scenario</a:t>
            </a:r>
            <a:endParaRPr i="0" sz="1200">
              <a:solidFill>
                <a:srgbClr val="0000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1"/>
          <p:cNvSpPr txBox="1"/>
          <p:nvPr/>
        </p:nvSpPr>
        <p:spPr>
          <a:xfrm>
            <a:off x="5525148" y="1717171"/>
            <a:ext cx="81785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Host B</a:t>
            </a:r>
            <a:endParaRPr/>
          </a:p>
        </p:txBody>
      </p:sp>
      <p:sp>
        <p:nvSpPr>
          <p:cNvPr id="328" name="Google Shape;328;p11"/>
          <p:cNvSpPr txBox="1"/>
          <p:nvPr/>
        </p:nvSpPr>
        <p:spPr>
          <a:xfrm>
            <a:off x="2728611" y="1748974"/>
            <a:ext cx="83548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Host A</a:t>
            </a:r>
            <a:endParaRPr/>
          </a:p>
        </p:txBody>
      </p:sp>
      <p:sp>
        <p:nvSpPr>
          <p:cNvPr id="329" name="Google Shape;329;p11"/>
          <p:cNvSpPr/>
          <p:nvPr/>
        </p:nvSpPr>
        <p:spPr>
          <a:xfrm>
            <a:off x="4106863" y="3321050"/>
            <a:ext cx="814387" cy="3794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1"/>
          <p:cNvSpPr/>
          <p:nvPr/>
        </p:nvSpPr>
        <p:spPr>
          <a:xfrm>
            <a:off x="4141788" y="4279900"/>
            <a:ext cx="823912" cy="2460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11"/>
          <p:cNvSpPr/>
          <p:nvPr/>
        </p:nvSpPr>
        <p:spPr>
          <a:xfrm>
            <a:off x="4208463" y="5127625"/>
            <a:ext cx="958850" cy="3571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2" name="Google Shape;332;p11"/>
          <p:cNvCxnSpPr/>
          <p:nvPr/>
        </p:nvCxnSpPr>
        <p:spPr>
          <a:xfrm>
            <a:off x="3271838" y="2987675"/>
            <a:ext cx="0" cy="2587625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3" name="Google Shape;333;p11"/>
          <p:cNvCxnSpPr/>
          <p:nvPr/>
        </p:nvCxnSpPr>
        <p:spPr>
          <a:xfrm>
            <a:off x="5934075" y="3040063"/>
            <a:ext cx="0" cy="2587625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34" name="Google Shape;334;p11"/>
          <p:cNvGrpSpPr/>
          <p:nvPr/>
        </p:nvGrpSpPr>
        <p:grpSpPr>
          <a:xfrm>
            <a:off x="2763838" y="2166938"/>
            <a:ext cx="755650" cy="782637"/>
            <a:chOff x="-44" y="1473"/>
            <a:chExt cx="981" cy="1105"/>
          </a:xfrm>
        </p:grpSpPr>
        <p:pic>
          <p:nvPicPr>
            <p:cNvPr descr="desktop_computer_stylized_medium" id="335" name="Google Shape;335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6" name="Google Shape;336;p11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7" name="Google Shape;337;p11"/>
          <p:cNvGrpSpPr/>
          <p:nvPr/>
        </p:nvGrpSpPr>
        <p:grpSpPr>
          <a:xfrm flipH="1">
            <a:off x="5626100" y="2206625"/>
            <a:ext cx="788988" cy="862013"/>
            <a:chOff x="-44" y="1473"/>
            <a:chExt cx="981" cy="1105"/>
          </a:xfrm>
        </p:grpSpPr>
        <p:pic>
          <p:nvPicPr>
            <p:cNvPr descr="desktop_computer_stylized_medium" id="338" name="Google Shape;338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9" name="Google Shape;339;p11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0" name="Google Shape;340;p11"/>
          <p:cNvSpPr txBox="1"/>
          <p:nvPr/>
        </p:nvSpPr>
        <p:spPr>
          <a:xfrm>
            <a:off x="3203574" y="3258790"/>
            <a:ext cx="292580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Seq=42, ACK=79, data = ‘C’</a:t>
            </a:r>
            <a:endParaRPr b="1" i="0" sz="24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11"/>
          <p:cNvSpPr txBox="1"/>
          <p:nvPr/>
        </p:nvSpPr>
        <p:spPr>
          <a:xfrm>
            <a:off x="3279775" y="4112680"/>
            <a:ext cx="292580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Seq=79, ACK=43, data = ‘C’</a:t>
            </a:r>
            <a:endParaRPr b="1" i="0" sz="14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11"/>
          <p:cNvSpPr txBox="1"/>
          <p:nvPr/>
        </p:nvSpPr>
        <p:spPr>
          <a:xfrm>
            <a:off x="3714965" y="4972267"/>
            <a:ext cx="17283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Seq=43, ACK=80</a:t>
            </a:r>
            <a:endParaRPr b="1" i="0" sz="14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derline_base" id="347" name="Google Shape;34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225" y="947738"/>
            <a:ext cx="6935788" cy="16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12"/>
          <p:cNvSpPr txBox="1"/>
          <p:nvPr>
            <p:ph type="title"/>
          </p:nvPr>
        </p:nvSpPr>
        <p:spPr>
          <a:xfrm>
            <a:off x="542925" y="233363"/>
            <a:ext cx="7772400" cy="920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TCP round trip time &amp; timeout</a:t>
            </a:r>
            <a:endParaRPr sz="4800"/>
          </a:p>
        </p:txBody>
      </p:sp>
      <p:sp>
        <p:nvSpPr>
          <p:cNvPr id="349" name="Google Shape;349;p12"/>
          <p:cNvSpPr txBox="1"/>
          <p:nvPr>
            <p:ph idx="1" type="body"/>
          </p:nvPr>
        </p:nvSpPr>
        <p:spPr>
          <a:xfrm>
            <a:off x="0" y="1485900"/>
            <a:ext cx="4876799" cy="4648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8" lvl="0" marL="319088" rtl="0" algn="l">
              <a:spcBef>
                <a:spcPts val="0"/>
              </a:spcBef>
              <a:spcAft>
                <a:spcPts val="0"/>
              </a:spcAft>
              <a:buSzPts val="2160"/>
              <a:buFont typeface="Noto Sans Symbols"/>
              <a:buNone/>
            </a:pPr>
            <a:r>
              <a:rPr lang="en-US" sz="3600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Q:</a:t>
            </a:r>
            <a:r>
              <a:rPr lang="en-US" sz="3600">
                <a:latin typeface="Arial"/>
                <a:ea typeface="Arial"/>
                <a:cs typeface="Arial"/>
                <a:sym typeface="Arial"/>
              </a:rPr>
              <a:t> how to set TCP timeout value?</a:t>
            </a:r>
            <a:endParaRPr/>
          </a:p>
          <a:p>
            <a:pPr indent="-319088" lvl="0" marL="319088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920"/>
              <a:buFont typeface="Noto Sans Symbols"/>
              <a:buChar char="❖"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longer than RTT</a:t>
            </a:r>
            <a:endParaRPr/>
          </a:p>
          <a:p>
            <a:pPr indent="-273049" lvl="1" marL="639763" rtl="0" algn="l">
              <a:lnSpc>
                <a:spcPct val="90000"/>
              </a:lnSpc>
              <a:spcBef>
                <a:spcPts val="550"/>
              </a:spcBef>
              <a:spcAft>
                <a:spcPts val="0"/>
              </a:spcAft>
              <a:buSzPts val="1960"/>
              <a:buFont typeface="Noto Sans Symbols"/>
              <a:buChar char="▪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but RTT varies</a:t>
            </a:r>
            <a:endParaRPr/>
          </a:p>
          <a:p>
            <a:pPr indent="-319088" lvl="0" marL="319088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920"/>
              <a:buFont typeface="Noto Sans Symbols"/>
              <a:buChar char="❖"/>
            </a:pPr>
            <a:r>
              <a:rPr b="1" lang="en-US" sz="3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too short: </a:t>
            </a:r>
            <a:r>
              <a:rPr lang="en-US" sz="3200">
                <a:latin typeface="Arial"/>
                <a:ea typeface="Arial"/>
                <a:cs typeface="Arial"/>
                <a:sym typeface="Arial"/>
              </a:rPr>
              <a:t>premature timeout, unnecessary retransmissions</a:t>
            </a:r>
            <a:endParaRPr/>
          </a:p>
          <a:p>
            <a:pPr indent="-319088" lvl="0" marL="319088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920"/>
              <a:buFont typeface="Noto Sans Symbols"/>
              <a:buChar char="❖"/>
            </a:pPr>
            <a:r>
              <a:rPr b="1" lang="en-US" sz="3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too long: </a:t>
            </a:r>
            <a:r>
              <a:rPr lang="en-US" sz="3200">
                <a:latin typeface="Arial"/>
                <a:ea typeface="Arial"/>
                <a:cs typeface="Arial"/>
                <a:sym typeface="Arial"/>
              </a:rPr>
              <a:t>slow reaction to segment loss</a:t>
            </a:r>
            <a:endParaRPr/>
          </a:p>
        </p:txBody>
      </p:sp>
      <p:sp>
        <p:nvSpPr>
          <p:cNvPr id="350" name="Google Shape;350;p12"/>
          <p:cNvSpPr txBox="1"/>
          <p:nvPr>
            <p:ph idx="2" type="body"/>
          </p:nvPr>
        </p:nvSpPr>
        <p:spPr>
          <a:xfrm>
            <a:off x="4876799" y="1485900"/>
            <a:ext cx="4267201" cy="4648200"/>
          </a:xfrm>
          <a:prstGeom prst="rect">
            <a:avLst/>
          </a:prstGeom>
          <a:solidFill>
            <a:srgbClr val="FEEFC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8" lvl="0" marL="319088" rtl="0" algn="l">
              <a:spcBef>
                <a:spcPts val="0"/>
              </a:spcBef>
              <a:spcAft>
                <a:spcPts val="0"/>
              </a:spcAft>
              <a:buSzPts val="1920"/>
              <a:buFont typeface="Noto Sans Symbols"/>
              <a:buNone/>
            </a:pPr>
            <a:r>
              <a:rPr lang="en-US" sz="3200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Q:</a:t>
            </a:r>
            <a:r>
              <a:rPr lang="en-US" sz="3200">
                <a:latin typeface="Arial"/>
                <a:ea typeface="Arial"/>
                <a:cs typeface="Arial"/>
                <a:sym typeface="Arial"/>
              </a:rPr>
              <a:t> how to estimate RTT?</a:t>
            </a:r>
            <a:endParaRPr/>
          </a:p>
          <a:p>
            <a:pPr indent="-319088" lvl="0" marL="319088" rtl="0" algn="l">
              <a:spcBef>
                <a:spcPts val="700"/>
              </a:spcBef>
              <a:spcAft>
                <a:spcPts val="0"/>
              </a:spcAft>
              <a:buSzPts val="1680"/>
              <a:buChar char="◻"/>
            </a:pPr>
            <a:r>
              <a:rPr b="1" lang="en-US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SampleRTT</a:t>
            </a:r>
            <a:r>
              <a:rPr lang="en-US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measured time from segment transmission until ACK receipt</a:t>
            </a:r>
            <a:endParaRPr/>
          </a:p>
          <a:p>
            <a:pPr indent="-273049" lvl="1" marL="639763" rtl="0" algn="l">
              <a:spcBef>
                <a:spcPts val="550"/>
              </a:spcBef>
              <a:spcAft>
                <a:spcPts val="0"/>
              </a:spcAft>
              <a:buSzPts val="1960"/>
              <a:buChar char="🞑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ignore retransmissions</a:t>
            </a:r>
            <a:endParaRPr/>
          </a:p>
          <a:p>
            <a:pPr indent="-319088" lvl="0" marL="319088" rtl="0" algn="l">
              <a:spcBef>
                <a:spcPts val="700"/>
              </a:spcBef>
              <a:spcAft>
                <a:spcPts val="0"/>
              </a:spcAft>
              <a:buSzPts val="1680"/>
              <a:buChar char="◻"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SampleRTT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will vary, want estimated RTT “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smoother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”</a:t>
            </a: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indent="-273049" lvl="1" marL="639763" rtl="0" algn="l">
              <a:spcBef>
                <a:spcPts val="550"/>
              </a:spcBef>
              <a:spcAft>
                <a:spcPts val="0"/>
              </a:spcAft>
              <a:buSzPts val="1960"/>
              <a:buChar char="🞑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average several </a:t>
            </a:r>
            <a:r>
              <a:rPr i="1" lang="en-US" sz="2800">
                <a:latin typeface="Arial"/>
                <a:ea typeface="Arial"/>
                <a:cs typeface="Arial"/>
                <a:sym typeface="Arial"/>
              </a:rPr>
              <a:t>recent</a:t>
            </a:r>
            <a:r>
              <a:rPr lang="en-US" sz="2800">
                <a:latin typeface="Arial"/>
                <a:ea typeface="Arial"/>
                <a:cs typeface="Arial"/>
                <a:sym typeface="Arial"/>
              </a:rPr>
              <a:t> measurements, not just current </a:t>
            </a: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SampleRTT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3"/>
          <p:cNvSpPr txBox="1"/>
          <p:nvPr/>
        </p:nvSpPr>
        <p:spPr>
          <a:xfrm>
            <a:off x="811298" y="1575528"/>
            <a:ext cx="7515225" cy="396875"/>
          </a:xfrm>
          <a:prstGeom prst="rect">
            <a:avLst/>
          </a:prstGeom>
          <a:solidFill>
            <a:srgbClr val="FEEFC9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EstimatedRTT = (1- α)*EstimatedRTT + α*SampleRTT</a:t>
            </a:r>
            <a:endParaRPr b="1" i="1"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6" name="Google Shape;356;p13"/>
          <p:cNvSpPr/>
          <p:nvPr/>
        </p:nvSpPr>
        <p:spPr>
          <a:xfrm>
            <a:off x="78837" y="2388493"/>
            <a:ext cx="2917906" cy="3365632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Char char="❖"/>
            </a:pPr>
            <a:r>
              <a:rPr i="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exponential weighted moving average</a:t>
            </a:r>
            <a:endParaRPr/>
          </a:p>
          <a:p>
            <a:pPr indent="-342900" lvl="0" marL="342900" marR="0" rtl="0" algn="l">
              <a:lnSpc>
                <a:spcPct val="7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Char char="❖"/>
            </a:pPr>
            <a:r>
              <a:rPr i="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influence of past sample decreases exponentially fast</a:t>
            </a:r>
            <a:endParaRPr/>
          </a:p>
          <a:p>
            <a:pPr indent="-342900" lvl="0" marL="342900" marR="0" rtl="0" algn="l">
              <a:lnSpc>
                <a:spcPct val="7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Char char="❖"/>
            </a:pPr>
            <a:r>
              <a:rPr i="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typical value: </a:t>
            </a:r>
            <a:r>
              <a:rPr b="1" i="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α =</a:t>
            </a:r>
            <a:r>
              <a:rPr i="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0.125</a:t>
            </a:r>
            <a:endParaRPr/>
          </a:p>
        </p:txBody>
      </p:sp>
      <p:pic>
        <p:nvPicPr>
          <p:cNvPr descr="underline_base" id="357" name="Google Shape;35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225" y="947738"/>
            <a:ext cx="6935788" cy="16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13"/>
          <p:cNvSpPr txBox="1"/>
          <p:nvPr>
            <p:ph type="title"/>
          </p:nvPr>
        </p:nvSpPr>
        <p:spPr>
          <a:xfrm>
            <a:off x="542925" y="233363"/>
            <a:ext cx="7772400" cy="920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TCP round trip time, timeout</a:t>
            </a:r>
            <a:endParaRPr/>
          </a:p>
        </p:txBody>
      </p:sp>
      <p:grpSp>
        <p:nvGrpSpPr>
          <p:cNvPr id="359" name="Google Shape;359;p13"/>
          <p:cNvGrpSpPr/>
          <p:nvPr/>
        </p:nvGrpSpPr>
        <p:grpSpPr>
          <a:xfrm>
            <a:off x="3449093" y="1925000"/>
            <a:ext cx="5820079" cy="4297373"/>
            <a:chOff x="1530807" y="2565400"/>
            <a:chExt cx="6449556" cy="4297373"/>
          </a:xfrm>
        </p:grpSpPr>
        <p:grpSp>
          <p:nvGrpSpPr>
            <p:cNvPr id="360" name="Google Shape;360;p13"/>
            <p:cNvGrpSpPr/>
            <p:nvPr/>
          </p:nvGrpSpPr>
          <p:grpSpPr>
            <a:xfrm>
              <a:off x="1708150" y="2565400"/>
              <a:ext cx="6272213" cy="4292600"/>
              <a:chOff x="782" y="1865"/>
              <a:chExt cx="3951" cy="2704"/>
            </a:xfrm>
          </p:grpSpPr>
          <p:pic>
            <p:nvPicPr>
              <p:cNvPr id="361" name="Google Shape;361;p1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82" y="1865"/>
                <a:ext cx="3951" cy="270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2" name="Google Shape;362;p13"/>
              <p:cNvSpPr/>
              <p:nvPr/>
            </p:nvSpPr>
            <p:spPr>
              <a:xfrm>
                <a:off x="2070" y="1926"/>
                <a:ext cx="1404" cy="16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2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sp>
          <p:nvSpPr>
            <p:cNvPr id="363" name="Google Shape;363;p13"/>
            <p:cNvSpPr txBox="1"/>
            <p:nvPr/>
          </p:nvSpPr>
          <p:spPr>
            <a:xfrm rot="-5400000">
              <a:off x="980007" y="4085337"/>
              <a:ext cx="1749600" cy="648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RTT (milliseconds)</a:t>
              </a:r>
              <a:endParaRPr/>
            </a:p>
          </p:txBody>
        </p:sp>
        <p:sp>
          <p:nvSpPr>
            <p:cNvPr id="364" name="Google Shape;364;p13"/>
            <p:cNvSpPr txBox="1"/>
            <p:nvPr/>
          </p:nvSpPr>
          <p:spPr>
            <a:xfrm>
              <a:off x="2265363" y="3168650"/>
              <a:ext cx="3880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RTT:</a:t>
              </a:r>
              <a:r>
                <a:rPr i="0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i="0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gaia.cs.umass.edu</a:t>
              </a:r>
              <a:r>
                <a:rPr i="0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i="0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to</a:t>
              </a:r>
              <a:r>
                <a:rPr i="0"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i="0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fantasia.eurecom.fr</a:t>
              </a:r>
              <a:endParaRPr/>
            </a:p>
          </p:txBody>
        </p:sp>
        <p:sp>
          <p:nvSpPr>
            <p:cNvPr id="365" name="Google Shape;365;p13"/>
            <p:cNvSpPr txBox="1"/>
            <p:nvPr/>
          </p:nvSpPr>
          <p:spPr>
            <a:xfrm>
              <a:off x="6221413" y="5230813"/>
              <a:ext cx="11757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sampleRTT</a:t>
              </a:r>
              <a:endParaRPr/>
            </a:p>
          </p:txBody>
        </p:sp>
        <p:sp>
          <p:nvSpPr>
            <p:cNvPr id="366" name="Google Shape;366;p13"/>
            <p:cNvSpPr txBox="1"/>
            <p:nvPr/>
          </p:nvSpPr>
          <p:spPr>
            <a:xfrm>
              <a:off x="6215063" y="5548313"/>
              <a:ext cx="14292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EstimatedRTT</a:t>
              </a:r>
              <a:endParaRPr/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6005513" y="5343525"/>
              <a:ext cx="147637" cy="142875"/>
            </a:xfrm>
            <a:prstGeom prst="diamond">
              <a:avLst/>
            </a:prstGeom>
            <a:solidFill>
              <a:srgbClr val="0000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 rot="2776382">
              <a:off x="6011069" y="5633244"/>
              <a:ext cx="147637" cy="142875"/>
            </a:xfrm>
            <a:prstGeom prst="diamond">
              <a:avLst/>
            </a:prstGeom>
            <a:solidFill>
              <a:srgbClr val="FF66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4108450" y="6389688"/>
              <a:ext cx="1863725" cy="4683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grpSp>
          <p:nvGrpSpPr>
            <p:cNvPr id="370" name="Google Shape;370;p13"/>
            <p:cNvGrpSpPr/>
            <p:nvPr/>
          </p:nvGrpSpPr>
          <p:grpSpPr>
            <a:xfrm>
              <a:off x="4041775" y="6386522"/>
              <a:ext cx="1428750" cy="476251"/>
              <a:chOff x="2343" y="3645"/>
              <a:chExt cx="900" cy="300"/>
            </a:xfrm>
          </p:grpSpPr>
          <p:sp>
            <p:nvSpPr>
              <p:cNvPr id="371" name="Google Shape;371;p13"/>
              <p:cNvSpPr/>
              <p:nvPr/>
            </p:nvSpPr>
            <p:spPr>
              <a:xfrm>
                <a:off x="2592" y="3695"/>
                <a:ext cx="527" cy="9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2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372" name="Google Shape;372;p13"/>
              <p:cNvSpPr txBox="1"/>
              <p:nvPr/>
            </p:nvSpPr>
            <p:spPr>
              <a:xfrm>
                <a:off x="2343" y="3645"/>
                <a:ext cx="900" cy="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600">
                    <a:solidFill>
                      <a:schemeClr val="dk1"/>
                    </a:solidFill>
                    <a:latin typeface="Tahoma"/>
                    <a:ea typeface="Tahoma"/>
                    <a:cs typeface="Tahoma"/>
                    <a:sym typeface="Tahoma"/>
                  </a:rPr>
                  <a:t>time (seconds)</a:t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4"/>
          <p:cNvSpPr txBox="1"/>
          <p:nvPr>
            <p:ph idx="1" type="body"/>
          </p:nvPr>
        </p:nvSpPr>
        <p:spPr>
          <a:xfrm>
            <a:off x="555625" y="1595449"/>
            <a:ext cx="8359800" cy="12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8" lvl="0" marL="3190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Char char="◻"/>
            </a:pPr>
            <a:r>
              <a:rPr lang="en-US" sz="3200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timeout interval: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 EstimatedRTT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plus “safety margin”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73049" lvl="1" marL="639763" rtl="0" algn="l">
              <a:lnSpc>
                <a:spcPct val="90000"/>
              </a:lnSpc>
              <a:spcBef>
                <a:spcPts val="550"/>
              </a:spcBef>
              <a:spcAft>
                <a:spcPts val="0"/>
              </a:spcAft>
              <a:buSzPts val="1680"/>
              <a:buChar char="🞑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large variation in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EstimatedRTT -&gt;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larger safety margin</a:t>
            </a:r>
            <a:endParaRPr/>
          </a:p>
          <a:p>
            <a:pPr indent="-319088" lvl="0" marL="319088" rtl="0" algn="l">
              <a:lnSpc>
                <a:spcPct val="90000"/>
              </a:lnSpc>
              <a:spcBef>
                <a:spcPts val="980"/>
              </a:spcBef>
              <a:spcAft>
                <a:spcPts val="0"/>
              </a:spcAft>
              <a:buSzPts val="1680"/>
              <a:buChar char="◻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estimate </a:t>
            </a:r>
            <a:r>
              <a:rPr lang="en-US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SampleRTT deviation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from </a:t>
            </a:r>
            <a:r>
              <a:rPr lang="en-US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EstimatedRTT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: </a:t>
            </a:r>
            <a:endParaRPr/>
          </a:p>
        </p:txBody>
      </p:sp>
      <p:sp>
        <p:nvSpPr>
          <p:cNvPr id="378" name="Google Shape;378;p14"/>
          <p:cNvSpPr txBox="1"/>
          <p:nvPr/>
        </p:nvSpPr>
        <p:spPr>
          <a:xfrm>
            <a:off x="1036675" y="3832587"/>
            <a:ext cx="6975600" cy="708000"/>
          </a:xfrm>
          <a:prstGeom prst="rect">
            <a:avLst/>
          </a:prstGeom>
          <a:noFill/>
          <a:ln cap="flat" cmpd="sng" w="9525">
            <a:solidFill>
              <a:srgbClr val="4792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DevRTT = (1-β)*DevRTT +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β*|SampleRTT-EstimatedRTT|</a:t>
            </a:r>
            <a:endParaRPr/>
          </a:p>
        </p:txBody>
      </p:sp>
      <p:pic>
        <p:nvPicPr>
          <p:cNvPr descr="underline_base" id="379" name="Google Shape;37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225" y="947738"/>
            <a:ext cx="6935788" cy="16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14"/>
          <p:cNvSpPr txBox="1"/>
          <p:nvPr>
            <p:ph type="title"/>
          </p:nvPr>
        </p:nvSpPr>
        <p:spPr>
          <a:xfrm>
            <a:off x="542925" y="233363"/>
            <a:ext cx="7772400" cy="920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TCP round trip time, timeout</a:t>
            </a:r>
            <a:endParaRPr/>
          </a:p>
        </p:txBody>
      </p:sp>
      <p:sp>
        <p:nvSpPr>
          <p:cNvPr id="381" name="Google Shape;381;p14"/>
          <p:cNvSpPr txBox="1"/>
          <p:nvPr/>
        </p:nvSpPr>
        <p:spPr>
          <a:xfrm>
            <a:off x="3042467" y="4362300"/>
            <a:ext cx="338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(typically, β = 0.25)</a:t>
            </a:r>
            <a:endParaRPr/>
          </a:p>
        </p:txBody>
      </p:sp>
      <p:sp>
        <p:nvSpPr>
          <p:cNvPr id="382" name="Google Shape;382;p14"/>
          <p:cNvSpPr/>
          <p:nvPr/>
        </p:nvSpPr>
        <p:spPr>
          <a:xfrm>
            <a:off x="565225" y="4975238"/>
            <a:ext cx="7918500" cy="692100"/>
          </a:xfrm>
          <a:prstGeom prst="rect">
            <a:avLst/>
          </a:prstGeom>
          <a:noFill/>
          <a:ln cap="flat" cmpd="sng" w="9525">
            <a:solidFill>
              <a:srgbClr val="4792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TimeoutInterval = EstimatedRTT + 4*DevRTT</a:t>
            </a:r>
            <a:endParaRPr b="1" i="0"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3" name="Google Shape;383;p14"/>
          <p:cNvSpPr txBox="1"/>
          <p:nvPr/>
        </p:nvSpPr>
        <p:spPr>
          <a:xfrm>
            <a:off x="3901275" y="5707088"/>
            <a:ext cx="181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estimated RTT</a:t>
            </a:r>
            <a:endParaRPr/>
          </a:p>
        </p:txBody>
      </p:sp>
      <p:sp>
        <p:nvSpPr>
          <p:cNvPr id="384" name="Google Shape;384;p14"/>
          <p:cNvSpPr txBox="1"/>
          <p:nvPr/>
        </p:nvSpPr>
        <p:spPr>
          <a:xfrm>
            <a:off x="6388625" y="5629763"/>
            <a:ext cx="198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“safety margin”</a:t>
            </a:r>
            <a:endParaRPr i="0" sz="2000">
              <a:solidFill>
                <a:srgbClr val="00009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385" name="Google Shape;385;p14"/>
          <p:cNvCxnSpPr/>
          <p:nvPr/>
        </p:nvCxnSpPr>
        <p:spPr>
          <a:xfrm rot="10800000">
            <a:off x="4806950" y="4762500"/>
            <a:ext cx="0" cy="446088"/>
          </a:xfrm>
          <a:prstGeom prst="straightConnector1">
            <a:avLst/>
          </a:prstGeom>
          <a:noFill/>
          <a:ln cap="flat" cmpd="sng" w="19050">
            <a:solidFill>
              <a:srgbClr val="0000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6" name="Google Shape;386;p14"/>
          <p:cNvCxnSpPr/>
          <p:nvPr/>
        </p:nvCxnSpPr>
        <p:spPr>
          <a:xfrm rot="10800000">
            <a:off x="7378700" y="4768850"/>
            <a:ext cx="0" cy="446088"/>
          </a:xfrm>
          <a:prstGeom prst="straightConnector1">
            <a:avLst/>
          </a:prstGeom>
          <a:noFill/>
          <a:ln cap="flat" cmpd="sng" w="19050">
            <a:solidFill>
              <a:srgbClr val="00009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alarm_clock_ringing" id="387" name="Google Shape;38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2" y="4386263"/>
            <a:ext cx="752475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5"/>
          <p:cNvSpPr txBox="1"/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Chapter 3 outline</a:t>
            </a:r>
            <a:endParaRPr/>
          </a:p>
        </p:txBody>
      </p:sp>
      <p:sp>
        <p:nvSpPr>
          <p:cNvPr id="393" name="Google Shape;393;p15"/>
          <p:cNvSpPr txBox="1"/>
          <p:nvPr>
            <p:ph idx="1" type="body"/>
          </p:nvPr>
        </p:nvSpPr>
        <p:spPr>
          <a:xfrm>
            <a:off x="609600" y="1589567"/>
            <a:ext cx="38862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66738" lvl="0" marL="566738" rtl="0" algn="l">
              <a:spcBef>
                <a:spcPts val="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rPr lang="en-US"/>
              <a:t>3.1 transport-layer services</a:t>
            </a:r>
            <a:endParaRPr/>
          </a:p>
          <a:p>
            <a:pPr indent="-566738" lvl="0" marL="566738" rtl="0" algn="l">
              <a:spcBef>
                <a:spcPts val="70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rPr lang="en-US"/>
              <a:t>3.2 multiplexing and demultiplexing</a:t>
            </a:r>
            <a:endParaRPr/>
          </a:p>
          <a:p>
            <a:pPr indent="-566738" lvl="0" marL="566738" rtl="0" algn="l">
              <a:spcBef>
                <a:spcPts val="70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rPr lang="en-US"/>
              <a:t>3.3 connectionless transport: UDP</a:t>
            </a:r>
            <a:endParaRPr/>
          </a:p>
          <a:p>
            <a:pPr indent="-566738" lvl="0" marL="566738" rtl="0" algn="l">
              <a:spcBef>
                <a:spcPts val="70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rPr lang="en-US"/>
              <a:t>3.4 principles of reliable data transfer</a:t>
            </a:r>
            <a:endParaRPr/>
          </a:p>
        </p:txBody>
      </p:sp>
      <p:sp>
        <p:nvSpPr>
          <p:cNvPr id="394" name="Google Shape;394;p15"/>
          <p:cNvSpPr txBox="1"/>
          <p:nvPr>
            <p:ph idx="2" type="body"/>
          </p:nvPr>
        </p:nvSpPr>
        <p:spPr>
          <a:xfrm>
            <a:off x="4495800" y="1600200"/>
            <a:ext cx="4251325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66738" lvl="0" marL="566738" rtl="0" algn="l">
              <a:spcBef>
                <a:spcPts val="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rPr lang="en-US">
                <a:solidFill>
                  <a:srgbClr val="CC0000"/>
                </a:solidFill>
              </a:rPr>
              <a:t>3.5 connection-oriented transport: TCP</a:t>
            </a:r>
            <a:endParaRPr/>
          </a:p>
          <a:p>
            <a:pPr indent="-273050" lvl="1" marL="912813" rtl="0" algn="l">
              <a:spcBef>
                <a:spcPts val="550"/>
              </a:spcBef>
              <a:spcAft>
                <a:spcPts val="0"/>
              </a:spcAft>
              <a:buSzPts val="1680"/>
              <a:buFont typeface="Noto Sans Symbols"/>
              <a:buChar char="▪"/>
            </a:pPr>
            <a:r>
              <a:rPr lang="en-US"/>
              <a:t>segment structure</a:t>
            </a:r>
            <a:endParaRPr/>
          </a:p>
          <a:p>
            <a:pPr indent="-273050" lvl="1" marL="912813" rtl="0" algn="l">
              <a:spcBef>
                <a:spcPts val="550"/>
              </a:spcBef>
              <a:spcAft>
                <a:spcPts val="0"/>
              </a:spcAft>
              <a:buSzPts val="1680"/>
              <a:buFont typeface="Noto Sans Symbols"/>
              <a:buChar char="▪"/>
            </a:pPr>
            <a:r>
              <a:rPr lang="en-US">
                <a:solidFill>
                  <a:srgbClr val="CC0000"/>
                </a:solidFill>
              </a:rPr>
              <a:t>reliable data transfer</a:t>
            </a:r>
            <a:endParaRPr/>
          </a:p>
          <a:p>
            <a:pPr indent="-273050" lvl="1" marL="912813" rtl="0" algn="l">
              <a:spcBef>
                <a:spcPts val="550"/>
              </a:spcBef>
              <a:spcAft>
                <a:spcPts val="0"/>
              </a:spcAft>
              <a:buSzPts val="1680"/>
              <a:buFont typeface="Noto Sans Symbols"/>
              <a:buChar char="▪"/>
            </a:pPr>
            <a:r>
              <a:rPr lang="en-US"/>
              <a:t>flow control</a:t>
            </a:r>
            <a:endParaRPr/>
          </a:p>
          <a:p>
            <a:pPr indent="-273050" lvl="1" marL="912813" rtl="0" algn="l">
              <a:spcBef>
                <a:spcPts val="550"/>
              </a:spcBef>
              <a:spcAft>
                <a:spcPts val="0"/>
              </a:spcAft>
              <a:buSzPts val="1680"/>
              <a:buFont typeface="Noto Sans Symbols"/>
              <a:buChar char="▪"/>
            </a:pPr>
            <a:r>
              <a:rPr lang="en-US"/>
              <a:t>connection management</a:t>
            </a:r>
            <a:endParaRPr/>
          </a:p>
          <a:p>
            <a:pPr indent="-566738" lvl="0" marL="566738" rtl="0" algn="l">
              <a:spcBef>
                <a:spcPts val="70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rPr lang="en-US"/>
              <a:t>3.6 principles of congestion control</a:t>
            </a:r>
            <a:endParaRPr/>
          </a:p>
          <a:p>
            <a:pPr indent="-566738" lvl="0" marL="566738" rtl="0" algn="l">
              <a:spcBef>
                <a:spcPts val="70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rPr lang="en-US"/>
              <a:t>3.7 TCP congestion control</a:t>
            </a:r>
            <a:endParaRPr/>
          </a:p>
        </p:txBody>
      </p:sp>
      <p:pic>
        <p:nvPicPr>
          <p:cNvPr descr="underline_base" id="395" name="Google Shape;39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5313" y="1039813"/>
            <a:ext cx="4387850" cy="173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6"/>
          <p:cNvSpPr txBox="1"/>
          <p:nvPr>
            <p:ph type="title"/>
          </p:nvPr>
        </p:nvSpPr>
        <p:spPr>
          <a:xfrm>
            <a:off x="533400" y="1730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TCP reliable data transfer</a:t>
            </a:r>
            <a:endParaRPr/>
          </a:p>
        </p:txBody>
      </p:sp>
      <p:sp>
        <p:nvSpPr>
          <p:cNvPr id="401" name="Google Shape;401;p16"/>
          <p:cNvSpPr txBox="1"/>
          <p:nvPr>
            <p:ph idx="1" type="body"/>
          </p:nvPr>
        </p:nvSpPr>
        <p:spPr>
          <a:xfrm>
            <a:off x="533400" y="1500188"/>
            <a:ext cx="8353425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8" lvl="0" marL="319088" rtl="0" algn="l">
              <a:spcBef>
                <a:spcPts val="0"/>
              </a:spcBef>
              <a:spcAft>
                <a:spcPts val="0"/>
              </a:spcAft>
              <a:buSzPts val="1680"/>
              <a:buChar char="◻"/>
            </a:pPr>
            <a:r>
              <a:rPr lang="en-US"/>
              <a:t>TCP creates rdt service on top of IP’s unreliable service</a:t>
            </a:r>
            <a:endParaRPr/>
          </a:p>
          <a:p>
            <a:pPr indent="-273049" lvl="1" marL="639763" rtl="0" algn="l">
              <a:spcBef>
                <a:spcPts val="550"/>
              </a:spcBef>
              <a:spcAft>
                <a:spcPts val="0"/>
              </a:spcAft>
              <a:buSzPts val="1680"/>
              <a:buChar char="🞑"/>
            </a:pPr>
            <a:r>
              <a:rPr lang="en-US"/>
              <a:t>Pipelined segments</a:t>
            </a:r>
            <a:endParaRPr/>
          </a:p>
          <a:p>
            <a:pPr indent="-273049" lvl="1" marL="639763" rtl="0" algn="l">
              <a:spcBef>
                <a:spcPts val="550"/>
              </a:spcBef>
              <a:spcAft>
                <a:spcPts val="0"/>
              </a:spcAft>
              <a:buSzPts val="1680"/>
              <a:buChar char="🞑"/>
            </a:pPr>
            <a:r>
              <a:rPr lang="en-US"/>
              <a:t>Cumulative ACKs</a:t>
            </a:r>
            <a:endParaRPr/>
          </a:p>
          <a:p>
            <a:pPr indent="-273049" lvl="1" marL="639763" rtl="0" algn="l">
              <a:spcBef>
                <a:spcPts val="550"/>
              </a:spcBef>
              <a:spcAft>
                <a:spcPts val="0"/>
              </a:spcAft>
              <a:buSzPts val="1680"/>
              <a:buChar char="🞑"/>
            </a:pPr>
            <a:r>
              <a:rPr lang="en-US"/>
              <a:t>Single retransmission timer</a:t>
            </a:r>
            <a:endParaRPr/>
          </a:p>
          <a:p>
            <a:pPr indent="-319088" lvl="0" marL="319088" rtl="0" algn="l">
              <a:spcBef>
                <a:spcPts val="700"/>
              </a:spcBef>
              <a:spcAft>
                <a:spcPts val="0"/>
              </a:spcAft>
              <a:buSzPts val="1680"/>
              <a:buChar char="◻"/>
            </a:pPr>
            <a:r>
              <a:rPr lang="en-US"/>
              <a:t>Retransmissions triggered by:</a:t>
            </a:r>
            <a:endParaRPr/>
          </a:p>
          <a:p>
            <a:pPr indent="-273049" lvl="1" marL="639763" rtl="0" algn="l">
              <a:spcBef>
                <a:spcPts val="550"/>
              </a:spcBef>
              <a:spcAft>
                <a:spcPts val="0"/>
              </a:spcAft>
              <a:buSzPts val="1680"/>
              <a:buChar char="🞑"/>
            </a:pPr>
            <a:r>
              <a:rPr lang="en-US"/>
              <a:t>Timeout events</a:t>
            </a:r>
            <a:endParaRPr/>
          </a:p>
          <a:p>
            <a:pPr indent="-273049" lvl="1" marL="639763" rtl="0" algn="l">
              <a:spcBef>
                <a:spcPts val="550"/>
              </a:spcBef>
              <a:spcAft>
                <a:spcPts val="0"/>
              </a:spcAft>
              <a:buSzPts val="1680"/>
              <a:buChar char="🞑"/>
            </a:pPr>
            <a:r>
              <a:rPr lang="en-US"/>
              <a:t>Duplicate ACKs</a:t>
            </a:r>
            <a:endParaRPr/>
          </a:p>
          <a:p>
            <a:pPr indent="-212408" lvl="0" marL="319088" rtl="0" algn="l">
              <a:spcBef>
                <a:spcPts val="70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/>
          </a:p>
          <a:p>
            <a:pPr indent="-212408" lvl="0" marL="319088" rtl="0" algn="l">
              <a:spcBef>
                <a:spcPts val="70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/>
          </a:p>
        </p:txBody>
      </p:sp>
      <p:sp>
        <p:nvSpPr>
          <p:cNvPr id="402" name="Google Shape;402;p16"/>
          <p:cNvSpPr txBox="1"/>
          <p:nvPr>
            <p:ph idx="2" type="body"/>
          </p:nvPr>
        </p:nvSpPr>
        <p:spPr>
          <a:xfrm>
            <a:off x="3886200" y="3962400"/>
            <a:ext cx="5257800" cy="1600200"/>
          </a:xfrm>
          <a:prstGeom prst="rect">
            <a:avLst/>
          </a:prstGeom>
          <a:solidFill>
            <a:srgbClr val="FEEFC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8" lvl="0" marL="319088" rtl="0" algn="l">
              <a:spcBef>
                <a:spcPts val="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Let’s initially consider simplified TCP sender:</a:t>
            </a:r>
            <a:endParaRPr/>
          </a:p>
          <a:p>
            <a:pPr indent="-273049" lvl="1" marL="639763" rtl="0" algn="l">
              <a:spcBef>
                <a:spcPts val="550"/>
              </a:spcBef>
              <a:spcAft>
                <a:spcPts val="0"/>
              </a:spcAft>
              <a:buSzPts val="1680"/>
              <a:buChar char="🞑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ignore duplicate acks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73049" lvl="1" marL="639763" rtl="0" algn="l">
              <a:spcBef>
                <a:spcPts val="550"/>
              </a:spcBef>
              <a:spcAft>
                <a:spcPts val="0"/>
              </a:spcAft>
              <a:buSzPts val="1680"/>
              <a:buChar char="🞑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ignore flow control, congestion control</a:t>
            </a:r>
            <a:endParaRPr/>
          </a:p>
        </p:txBody>
      </p:sp>
      <p:pic>
        <p:nvPicPr>
          <p:cNvPr descr="underline_base" id="403" name="Google Shape;40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913" y="996950"/>
            <a:ext cx="5942012" cy="173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7"/>
          <p:cNvSpPr txBox="1"/>
          <p:nvPr>
            <p:ph type="title"/>
          </p:nvPr>
        </p:nvSpPr>
        <p:spPr>
          <a:xfrm>
            <a:off x="533400" y="0"/>
            <a:ext cx="8153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TCP sender events:</a:t>
            </a:r>
            <a:endParaRPr/>
          </a:p>
        </p:txBody>
      </p:sp>
      <p:sp>
        <p:nvSpPr>
          <p:cNvPr id="409" name="Google Shape;409;p17"/>
          <p:cNvSpPr txBox="1"/>
          <p:nvPr>
            <p:ph idx="1" type="body"/>
          </p:nvPr>
        </p:nvSpPr>
        <p:spPr>
          <a:xfrm>
            <a:off x="0" y="1600200"/>
            <a:ext cx="4191000" cy="4648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8" lvl="0" marL="319088" rtl="0" algn="l">
              <a:spcBef>
                <a:spcPts val="0"/>
              </a:spcBef>
              <a:spcAft>
                <a:spcPts val="0"/>
              </a:spcAft>
              <a:buSzPts val="2160"/>
              <a:buFont typeface="Noto Sans Symbols"/>
              <a:buNone/>
            </a:pPr>
            <a:r>
              <a:rPr b="1" lang="en-US" sz="36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data rcvd from app:</a:t>
            </a:r>
            <a:endParaRPr/>
          </a:p>
          <a:p>
            <a:pPr indent="-319088" lvl="0" marL="319088" rtl="0" algn="l">
              <a:spcBef>
                <a:spcPts val="700"/>
              </a:spcBef>
              <a:spcAft>
                <a:spcPts val="0"/>
              </a:spcAft>
              <a:buSzPts val="1680"/>
              <a:buFont typeface="Noto Sans Symbols"/>
              <a:buChar char="❖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create segment with seq #</a:t>
            </a:r>
            <a:endParaRPr/>
          </a:p>
          <a:p>
            <a:pPr indent="-319088" lvl="0" marL="319088" rtl="0" algn="l">
              <a:spcBef>
                <a:spcPts val="700"/>
              </a:spcBef>
              <a:spcAft>
                <a:spcPts val="0"/>
              </a:spcAft>
              <a:buSzPts val="1680"/>
              <a:buFont typeface="Noto Sans Symbols"/>
              <a:buChar char="❖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seq # = byte-stream number of the first data byte in segment</a:t>
            </a:r>
            <a:endParaRPr/>
          </a:p>
          <a:p>
            <a:pPr indent="-319088" lvl="0" marL="319088" rtl="0" algn="l">
              <a:spcBef>
                <a:spcPts val="700"/>
              </a:spcBef>
              <a:spcAft>
                <a:spcPts val="0"/>
              </a:spcAft>
              <a:buSzPts val="1680"/>
              <a:buFont typeface="Noto Sans Symbols"/>
              <a:buChar char="❖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start timer if not already running </a:t>
            </a:r>
            <a:endParaRPr/>
          </a:p>
          <a:p>
            <a:pPr indent="-273049" lvl="1" marL="639763" rtl="0" algn="l">
              <a:spcBef>
                <a:spcPts val="550"/>
              </a:spcBef>
              <a:spcAft>
                <a:spcPts val="0"/>
              </a:spcAft>
              <a:buSzPts val="1960"/>
              <a:buFont typeface="Noto Sans Symbols"/>
              <a:buChar char="▪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timer as for oldest unacked segment</a:t>
            </a:r>
            <a:endParaRPr/>
          </a:p>
          <a:p>
            <a:pPr indent="-273049" lvl="1" marL="639763" rtl="0" algn="l">
              <a:spcBef>
                <a:spcPts val="550"/>
              </a:spcBef>
              <a:spcAft>
                <a:spcPts val="0"/>
              </a:spcAft>
              <a:buSzPts val="1960"/>
              <a:buFont typeface="Noto Sans Symbols"/>
              <a:buChar char="▪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expiration interval: 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TimeoutInterval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410" name="Google Shape;410;p17"/>
          <p:cNvSpPr txBox="1"/>
          <p:nvPr>
            <p:ph idx="2" type="body"/>
          </p:nvPr>
        </p:nvSpPr>
        <p:spPr>
          <a:xfrm>
            <a:off x="4191000" y="1600200"/>
            <a:ext cx="4967287" cy="4648200"/>
          </a:xfrm>
          <a:prstGeom prst="rect">
            <a:avLst/>
          </a:prstGeom>
          <a:solidFill>
            <a:srgbClr val="FEEFC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8" lvl="0" marL="319088" rtl="0" algn="l">
              <a:spcBef>
                <a:spcPts val="0"/>
              </a:spcBef>
              <a:spcAft>
                <a:spcPts val="0"/>
              </a:spcAft>
              <a:buSzPts val="2160"/>
              <a:buFont typeface="Noto Sans Symbols"/>
              <a:buNone/>
            </a:pPr>
            <a:r>
              <a:rPr b="1" lang="en-US" sz="36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timeout:</a:t>
            </a:r>
            <a:endParaRPr/>
          </a:p>
          <a:p>
            <a:pPr indent="-319088" lvl="0" marL="319088" rtl="0" algn="l">
              <a:spcBef>
                <a:spcPts val="700"/>
              </a:spcBef>
              <a:spcAft>
                <a:spcPts val="0"/>
              </a:spcAft>
              <a:buSzPts val="1680"/>
              <a:buFont typeface="Noto Sans Symbols"/>
              <a:buChar char="❖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retransmit segment that caused timeout</a:t>
            </a:r>
            <a:endParaRPr/>
          </a:p>
          <a:p>
            <a:pPr indent="-319088" lvl="0" marL="319088" rtl="0" algn="l">
              <a:spcBef>
                <a:spcPts val="700"/>
              </a:spcBef>
              <a:spcAft>
                <a:spcPts val="0"/>
              </a:spcAft>
              <a:buSzPts val="1680"/>
              <a:buFont typeface="Noto Sans Symbols"/>
              <a:buChar char="❖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restart timer</a:t>
            </a:r>
            <a:endParaRPr/>
          </a:p>
          <a:p>
            <a:pPr indent="-319088" lvl="0" marL="319088" rtl="0" algn="l">
              <a:spcBef>
                <a:spcPts val="700"/>
              </a:spcBef>
              <a:spcAft>
                <a:spcPts val="0"/>
              </a:spcAft>
              <a:buSzPts val="2160"/>
              <a:buNone/>
            </a:pPr>
            <a:r>
              <a:rPr b="1" lang="en-US" sz="36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ack rcvd:</a:t>
            </a:r>
            <a:endParaRPr/>
          </a:p>
          <a:p>
            <a:pPr indent="-319088" lvl="0" marL="319088" rtl="0" algn="l">
              <a:spcBef>
                <a:spcPts val="700"/>
              </a:spcBef>
              <a:spcAft>
                <a:spcPts val="0"/>
              </a:spcAft>
              <a:buSzPts val="1680"/>
              <a:buFont typeface="Noto Sans Symbols"/>
              <a:buChar char="❖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if ack acknowledges previously unacked segments</a:t>
            </a:r>
            <a:endParaRPr/>
          </a:p>
          <a:p>
            <a:pPr indent="-273049" lvl="1" marL="639763" rtl="0" algn="l">
              <a:spcBef>
                <a:spcPts val="550"/>
              </a:spcBef>
              <a:spcAft>
                <a:spcPts val="0"/>
              </a:spcAft>
              <a:buSzPts val="1960"/>
              <a:buFont typeface="Noto Sans Symbols"/>
              <a:buChar char="▪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update what is known to be ACKed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-273049" lvl="1" marL="639763" rtl="0" algn="l">
              <a:spcBef>
                <a:spcPts val="550"/>
              </a:spcBef>
              <a:spcAft>
                <a:spcPts val="0"/>
              </a:spcAft>
              <a:buSzPts val="1960"/>
              <a:buFont typeface="Noto Sans Symbols"/>
              <a:buChar char="▪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start timer if there are  still unacked segments</a:t>
            </a:r>
            <a:endParaRPr/>
          </a:p>
          <a:p>
            <a:pPr indent="-273049" lvl="1" marL="639763" rtl="0" algn="l">
              <a:spcBef>
                <a:spcPts val="55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nderline_base" id="411" name="Google Shape;41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938" y="808038"/>
            <a:ext cx="5027612" cy="173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derline_base" id="416" name="Google Shape;41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638" y="898525"/>
            <a:ext cx="5027612" cy="173038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18"/>
          <p:cNvSpPr/>
          <p:nvPr/>
        </p:nvSpPr>
        <p:spPr>
          <a:xfrm>
            <a:off x="2901950" y="2828925"/>
            <a:ext cx="1071562" cy="971550"/>
          </a:xfrm>
          <a:prstGeom prst="ellipse">
            <a:avLst/>
          </a:prstGeom>
          <a:solidFill>
            <a:srgbClr val="0000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18" name="Google Shape;418;p18"/>
          <p:cNvSpPr/>
          <p:nvPr/>
        </p:nvSpPr>
        <p:spPr>
          <a:xfrm>
            <a:off x="2827337" y="2876550"/>
            <a:ext cx="1071563" cy="97155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19" name="Google Shape;419;p18"/>
          <p:cNvSpPr txBox="1"/>
          <p:nvPr>
            <p:ph type="title"/>
          </p:nvPr>
        </p:nvSpPr>
        <p:spPr>
          <a:xfrm>
            <a:off x="374650" y="187325"/>
            <a:ext cx="7734300" cy="898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TCP sender </a:t>
            </a:r>
            <a:r>
              <a:rPr lang="en-US" sz="3200"/>
              <a:t>(simplified)</a:t>
            </a:r>
            <a:endParaRPr/>
          </a:p>
        </p:txBody>
      </p:sp>
      <p:sp>
        <p:nvSpPr>
          <p:cNvPr id="420" name="Google Shape;420;p18"/>
          <p:cNvSpPr txBox="1"/>
          <p:nvPr/>
        </p:nvSpPr>
        <p:spPr>
          <a:xfrm>
            <a:off x="2984500" y="2879725"/>
            <a:ext cx="742950" cy="91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wait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</a:t>
            </a:r>
            <a:endParaRPr/>
          </a:p>
        </p:txBody>
      </p:sp>
      <p:cxnSp>
        <p:nvCxnSpPr>
          <p:cNvPr id="421" name="Google Shape;421;p18"/>
          <p:cNvCxnSpPr/>
          <p:nvPr/>
        </p:nvCxnSpPr>
        <p:spPr>
          <a:xfrm>
            <a:off x="1860550" y="2346325"/>
            <a:ext cx="1071562" cy="6889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grpSp>
        <p:nvGrpSpPr>
          <p:cNvPr id="422" name="Google Shape;422;p18"/>
          <p:cNvGrpSpPr/>
          <p:nvPr/>
        </p:nvGrpSpPr>
        <p:grpSpPr>
          <a:xfrm>
            <a:off x="-35498" y="2659002"/>
            <a:ext cx="2977097" cy="826433"/>
            <a:chOff x="319087" y="2670175"/>
            <a:chExt cx="2977097" cy="826433"/>
          </a:xfrm>
        </p:grpSpPr>
        <p:sp>
          <p:nvSpPr>
            <p:cNvPr id="423" name="Google Shape;423;p18"/>
            <p:cNvSpPr txBox="1"/>
            <p:nvPr/>
          </p:nvSpPr>
          <p:spPr>
            <a:xfrm>
              <a:off x="319087" y="2973388"/>
              <a:ext cx="2977097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4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NextSeqNum = InitialSeqNum</a:t>
              </a:r>
              <a:endParaRPr i="0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400">
                  <a:solidFill>
                    <a:schemeClr val="dk1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rPr>
                <a:t>SendBase</a:t>
              </a:r>
              <a:r>
                <a:rPr i="0" lang="en-US" sz="14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= InitialSeqNum</a:t>
              </a:r>
              <a:endParaRPr i="0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cxnSp>
          <p:nvCxnSpPr>
            <p:cNvPr id="424" name="Google Shape;424;p18"/>
            <p:cNvCxnSpPr/>
            <p:nvPr/>
          </p:nvCxnSpPr>
          <p:spPr>
            <a:xfrm>
              <a:off x="422275" y="2987675"/>
              <a:ext cx="2179637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5" name="Google Shape;425;p18"/>
            <p:cNvSpPr txBox="1"/>
            <p:nvPr/>
          </p:nvSpPr>
          <p:spPr>
            <a:xfrm>
              <a:off x="1292225" y="2670175"/>
              <a:ext cx="341312" cy="3667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800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Λ</a:t>
              </a:r>
              <a:endParaRPr/>
            </a:p>
          </p:txBody>
        </p:sp>
      </p:grpSp>
      <p:grpSp>
        <p:nvGrpSpPr>
          <p:cNvPr id="426" name="Google Shape;426;p18"/>
          <p:cNvGrpSpPr/>
          <p:nvPr/>
        </p:nvGrpSpPr>
        <p:grpSpPr>
          <a:xfrm>
            <a:off x="4441825" y="1483520"/>
            <a:ext cx="4578922" cy="1938339"/>
            <a:chOff x="3003" y="1263"/>
            <a:chExt cx="3043" cy="1221"/>
          </a:xfrm>
        </p:grpSpPr>
        <p:sp>
          <p:nvSpPr>
            <p:cNvPr id="427" name="Google Shape;427;p18"/>
            <p:cNvSpPr txBox="1"/>
            <p:nvPr/>
          </p:nvSpPr>
          <p:spPr>
            <a:xfrm>
              <a:off x="3019" y="1456"/>
              <a:ext cx="3027" cy="10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600">
                  <a:solidFill>
                    <a:schemeClr val="dk1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rPr>
                <a:t>create segment, seq. #: NextSeqNum</a:t>
              </a:r>
              <a:endParaRPr i="0" sz="16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endParaRPr>
            </a:p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600">
                  <a:solidFill>
                    <a:schemeClr val="dk1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rPr>
                <a:t>pass segment to IP (i.e., “send”)</a:t>
              </a:r>
              <a:endParaRPr/>
            </a:p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600">
                  <a:solidFill>
                    <a:srgbClr val="FF0000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rPr>
                <a:t>NextSeqNum = NextSeqNum + length(data) </a:t>
              </a:r>
              <a:endParaRPr/>
            </a:p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600">
                  <a:solidFill>
                    <a:schemeClr val="dk1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rPr>
                <a:t>if (timer currently not running)</a:t>
              </a:r>
              <a:endParaRPr/>
            </a:p>
            <a:p>
              <a:pPr indent="0" lvl="0" marL="0" marR="0" rtl="0" algn="l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600">
                  <a:solidFill>
                    <a:schemeClr val="dk1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rPr>
                <a:t>    start timer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600">
                  <a:solidFill>
                    <a:schemeClr val="dk1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rPr>
                <a:t>                 </a:t>
              </a:r>
              <a:endParaRPr/>
            </a:p>
          </p:txBody>
        </p:sp>
        <p:sp>
          <p:nvSpPr>
            <p:cNvPr id="428" name="Google Shape;428;p18"/>
            <p:cNvSpPr txBox="1"/>
            <p:nvPr/>
          </p:nvSpPr>
          <p:spPr>
            <a:xfrm>
              <a:off x="3003" y="1263"/>
              <a:ext cx="2561" cy="213"/>
            </a:xfrm>
            <a:prstGeom prst="rect">
              <a:avLst/>
            </a:prstGeom>
            <a:solidFill>
              <a:srgbClr val="E0F0E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600">
                  <a:solidFill>
                    <a:srgbClr val="0000FF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rPr>
                <a:t>data received from application above</a:t>
              </a:r>
              <a:endParaRPr/>
            </a:p>
          </p:txBody>
        </p:sp>
        <p:cxnSp>
          <p:nvCxnSpPr>
            <p:cNvPr id="429" name="Google Shape;429;p18"/>
            <p:cNvCxnSpPr/>
            <p:nvPr/>
          </p:nvCxnSpPr>
          <p:spPr>
            <a:xfrm>
              <a:off x="3081" y="1490"/>
              <a:ext cx="1743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30" name="Google Shape;430;p18"/>
          <p:cNvGrpSpPr/>
          <p:nvPr/>
        </p:nvGrpSpPr>
        <p:grpSpPr>
          <a:xfrm>
            <a:off x="4810125" y="3505200"/>
            <a:ext cx="4333875" cy="1106446"/>
            <a:chOff x="1270" y="3518"/>
            <a:chExt cx="2078" cy="814"/>
          </a:xfrm>
        </p:grpSpPr>
        <p:sp>
          <p:nvSpPr>
            <p:cNvPr id="431" name="Google Shape;431;p18"/>
            <p:cNvSpPr txBox="1"/>
            <p:nvPr/>
          </p:nvSpPr>
          <p:spPr>
            <a:xfrm>
              <a:off x="1275" y="3721"/>
              <a:ext cx="2073" cy="6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600">
                  <a:solidFill>
                    <a:schemeClr val="dk1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rPr>
                <a:t>retransmit not-yet-acked segment         	with smallest seq. #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600">
                  <a:solidFill>
                    <a:schemeClr val="dk1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rPr>
                <a:t>start timer</a:t>
              </a:r>
              <a:endParaRPr/>
            </a:p>
          </p:txBody>
        </p:sp>
        <p:sp>
          <p:nvSpPr>
            <p:cNvPr id="432" name="Google Shape;432;p18"/>
            <p:cNvSpPr txBox="1"/>
            <p:nvPr/>
          </p:nvSpPr>
          <p:spPr>
            <a:xfrm>
              <a:off x="1270" y="3518"/>
              <a:ext cx="459" cy="249"/>
            </a:xfrm>
            <a:prstGeom prst="rect">
              <a:avLst/>
            </a:prstGeom>
            <a:solidFill>
              <a:srgbClr val="E0F0E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600">
                  <a:solidFill>
                    <a:srgbClr val="0000FF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rPr>
                <a:t>timeout</a:t>
              </a:r>
              <a:endParaRPr/>
            </a:p>
          </p:txBody>
        </p:sp>
        <p:cxnSp>
          <p:nvCxnSpPr>
            <p:cNvPr id="433" name="Google Shape;433;p18"/>
            <p:cNvCxnSpPr/>
            <p:nvPr/>
          </p:nvCxnSpPr>
          <p:spPr>
            <a:xfrm>
              <a:off x="1342" y="3741"/>
              <a:ext cx="1881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34" name="Google Shape;434;p18"/>
          <p:cNvGrpSpPr/>
          <p:nvPr/>
        </p:nvGrpSpPr>
        <p:grpSpPr>
          <a:xfrm>
            <a:off x="134937" y="4696211"/>
            <a:ext cx="5300663" cy="2161789"/>
            <a:chOff x="690" y="2592"/>
            <a:chExt cx="3339" cy="1382"/>
          </a:xfrm>
        </p:grpSpPr>
        <p:sp>
          <p:nvSpPr>
            <p:cNvPr id="435" name="Google Shape;435;p18"/>
            <p:cNvSpPr txBox="1"/>
            <p:nvPr/>
          </p:nvSpPr>
          <p:spPr>
            <a:xfrm>
              <a:off x="690" y="2813"/>
              <a:ext cx="3339" cy="11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600">
                  <a:solidFill>
                    <a:schemeClr val="dk1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rPr>
                <a:t>if (y &gt; SendBase) {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600">
                  <a:solidFill>
                    <a:schemeClr val="dk1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rPr>
                <a:t>    SendBase = y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600">
                  <a:solidFill>
                    <a:schemeClr val="dk1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rPr>
                <a:t>    /* SendBase–1: last cumulatively ACKed byte */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600">
                  <a:solidFill>
                    <a:schemeClr val="dk1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rPr>
                <a:t>    if (there are currently not-yet-acked segments)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600">
                  <a:solidFill>
                    <a:schemeClr val="dk1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rPr>
                <a:t>         start timer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600">
                  <a:solidFill>
                    <a:schemeClr val="dk1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rPr>
                <a:t>    else stop timer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600">
                  <a:solidFill>
                    <a:schemeClr val="dk1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rPr>
                <a:t>     }</a:t>
              </a:r>
              <a:endParaRPr/>
            </a:p>
          </p:txBody>
        </p:sp>
        <p:sp>
          <p:nvSpPr>
            <p:cNvPr id="436" name="Google Shape;436;p18"/>
            <p:cNvSpPr txBox="1"/>
            <p:nvPr/>
          </p:nvSpPr>
          <p:spPr>
            <a:xfrm>
              <a:off x="705" y="2592"/>
              <a:ext cx="2460" cy="216"/>
            </a:xfrm>
            <a:prstGeom prst="rect">
              <a:avLst/>
            </a:prstGeom>
            <a:solidFill>
              <a:srgbClr val="E0F0E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600">
                  <a:solidFill>
                    <a:srgbClr val="0000FF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rPr>
                <a:t>ACK received, with ACK field value y </a:t>
              </a:r>
              <a:endParaRPr/>
            </a:p>
          </p:txBody>
        </p:sp>
        <p:cxnSp>
          <p:nvCxnSpPr>
            <p:cNvPr id="437" name="Google Shape;437;p18"/>
            <p:cNvCxnSpPr/>
            <p:nvPr/>
          </p:nvCxnSpPr>
          <p:spPr>
            <a:xfrm>
              <a:off x="748" y="2815"/>
              <a:ext cx="2078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38" name="Google Shape;438;p18"/>
          <p:cNvSpPr/>
          <p:nvPr/>
        </p:nvSpPr>
        <p:spPr>
          <a:xfrm>
            <a:off x="3654425" y="1743075"/>
            <a:ext cx="1254125" cy="1258888"/>
          </a:xfrm>
          <a:custGeom>
            <a:rect b="b" l="l" r="r" t="t"/>
            <a:pathLst>
              <a:path extrusionOk="0" h="990" w="1052">
                <a:moveTo>
                  <a:pt x="26" y="825"/>
                </a:moveTo>
                <a:cubicBezTo>
                  <a:pt x="0" y="569"/>
                  <a:pt x="98" y="0"/>
                  <a:pt x="575" y="386"/>
                </a:cubicBezTo>
                <a:cubicBezTo>
                  <a:pt x="1052" y="772"/>
                  <a:pt x="404" y="968"/>
                  <a:pt x="208" y="99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18"/>
          <p:cNvSpPr/>
          <p:nvPr/>
        </p:nvSpPr>
        <p:spPr>
          <a:xfrm rot="4468137">
            <a:off x="3977481" y="3215482"/>
            <a:ext cx="1254125" cy="1258887"/>
          </a:xfrm>
          <a:custGeom>
            <a:rect b="b" l="l" r="r" t="t"/>
            <a:pathLst>
              <a:path extrusionOk="0" h="990" w="1052">
                <a:moveTo>
                  <a:pt x="26" y="825"/>
                </a:moveTo>
                <a:cubicBezTo>
                  <a:pt x="0" y="569"/>
                  <a:pt x="98" y="0"/>
                  <a:pt x="575" y="386"/>
                </a:cubicBezTo>
                <a:cubicBezTo>
                  <a:pt x="1052" y="772"/>
                  <a:pt x="404" y="968"/>
                  <a:pt x="208" y="99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18"/>
          <p:cNvSpPr/>
          <p:nvPr/>
        </p:nvSpPr>
        <p:spPr>
          <a:xfrm rot="10674503">
            <a:off x="1919287" y="3714750"/>
            <a:ext cx="1254125" cy="1258888"/>
          </a:xfrm>
          <a:custGeom>
            <a:rect b="b" l="l" r="r" t="t"/>
            <a:pathLst>
              <a:path extrusionOk="0" h="990" w="1052">
                <a:moveTo>
                  <a:pt x="26" y="825"/>
                </a:moveTo>
                <a:cubicBezTo>
                  <a:pt x="0" y="569"/>
                  <a:pt x="98" y="0"/>
                  <a:pt x="575" y="386"/>
                </a:cubicBezTo>
                <a:cubicBezTo>
                  <a:pt x="1052" y="772"/>
                  <a:pt x="404" y="968"/>
                  <a:pt x="208" y="99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9"/>
          <p:cNvSpPr txBox="1"/>
          <p:nvPr>
            <p:ph type="title"/>
          </p:nvPr>
        </p:nvSpPr>
        <p:spPr>
          <a:xfrm>
            <a:off x="476250" y="238125"/>
            <a:ext cx="7772400" cy="904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TCP: retransmission scenarios</a:t>
            </a:r>
            <a:endParaRPr/>
          </a:p>
        </p:txBody>
      </p:sp>
      <p:sp>
        <p:nvSpPr>
          <p:cNvPr id="447" name="Google Shape;447;p19"/>
          <p:cNvSpPr txBox="1"/>
          <p:nvPr/>
        </p:nvSpPr>
        <p:spPr>
          <a:xfrm>
            <a:off x="1096962" y="6319837"/>
            <a:ext cx="1922463" cy="366713"/>
          </a:xfrm>
          <a:prstGeom prst="rect">
            <a:avLst/>
          </a:prstGeom>
          <a:solidFill>
            <a:srgbClr val="FEEFC9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lost ACK scenario</a:t>
            </a:r>
            <a:endParaRPr i="0"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448" name="Google Shape;448;p19"/>
          <p:cNvCxnSpPr/>
          <p:nvPr/>
        </p:nvCxnSpPr>
        <p:spPr>
          <a:xfrm>
            <a:off x="879475" y="4557712"/>
            <a:ext cx="2351087" cy="506413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9" name="Google Shape;449;p19"/>
          <p:cNvCxnSpPr/>
          <p:nvPr/>
        </p:nvCxnSpPr>
        <p:spPr>
          <a:xfrm>
            <a:off x="892175" y="2789237"/>
            <a:ext cx="2346325" cy="5715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0" name="Google Shape;450;p19"/>
          <p:cNvCxnSpPr/>
          <p:nvPr/>
        </p:nvCxnSpPr>
        <p:spPr>
          <a:xfrm flipH="1">
            <a:off x="1928812" y="3451225"/>
            <a:ext cx="1273175" cy="427037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1" name="Google Shape;451;p19"/>
          <p:cNvSpPr txBox="1"/>
          <p:nvPr/>
        </p:nvSpPr>
        <p:spPr>
          <a:xfrm>
            <a:off x="2830512" y="1630362"/>
            <a:ext cx="773113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Host B</a:t>
            </a:r>
            <a:endParaRPr/>
          </a:p>
        </p:txBody>
      </p:sp>
      <p:sp>
        <p:nvSpPr>
          <p:cNvPr id="452" name="Google Shape;452;p19"/>
          <p:cNvSpPr txBox="1"/>
          <p:nvPr/>
        </p:nvSpPr>
        <p:spPr>
          <a:xfrm>
            <a:off x="496887" y="1647825"/>
            <a:ext cx="776288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Host A</a:t>
            </a:r>
            <a:endParaRPr/>
          </a:p>
        </p:txBody>
      </p:sp>
      <p:sp>
        <p:nvSpPr>
          <p:cNvPr id="453" name="Google Shape;453;p19"/>
          <p:cNvSpPr/>
          <p:nvPr/>
        </p:nvSpPr>
        <p:spPr>
          <a:xfrm>
            <a:off x="1595437" y="2870200"/>
            <a:ext cx="869950" cy="4016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54" name="Google Shape;454;p19"/>
          <p:cNvSpPr txBox="1"/>
          <p:nvPr/>
        </p:nvSpPr>
        <p:spPr>
          <a:xfrm>
            <a:off x="1036637" y="2922587"/>
            <a:ext cx="210666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Seq=92, 8 bytes of data</a:t>
            </a:r>
            <a:endParaRPr/>
          </a:p>
        </p:txBody>
      </p:sp>
      <p:sp>
        <p:nvSpPr>
          <p:cNvPr id="455" name="Google Shape;455;p19"/>
          <p:cNvSpPr/>
          <p:nvPr/>
        </p:nvSpPr>
        <p:spPr>
          <a:xfrm>
            <a:off x="2163762" y="3536950"/>
            <a:ext cx="747713" cy="2460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56" name="Google Shape;456;p19"/>
          <p:cNvSpPr txBox="1"/>
          <p:nvPr/>
        </p:nvSpPr>
        <p:spPr>
          <a:xfrm>
            <a:off x="2084387" y="3492500"/>
            <a:ext cx="9493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ACK=100</a:t>
            </a:r>
            <a:endParaRPr i="0"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57" name="Google Shape;457;p19"/>
          <p:cNvCxnSpPr/>
          <p:nvPr/>
        </p:nvCxnSpPr>
        <p:spPr>
          <a:xfrm>
            <a:off x="871537" y="2547937"/>
            <a:ext cx="0" cy="3525838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8" name="Google Shape;458;p19"/>
          <p:cNvCxnSpPr/>
          <p:nvPr/>
        </p:nvCxnSpPr>
        <p:spPr>
          <a:xfrm>
            <a:off x="3298825" y="2543175"/>
            <a:ext cx="0" cy="3538537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9" name="Google Shape;459;p19"/>
          <p:cNvSpPr/>
          <p:nvPr/>
        </p:nvSpPr>
        <p:spPr>
          <a:xfrm>
            <a:off x="1489075" y="4551362"/>
            <a:ext cx="989012" cy="4302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60" name="Google Shape;460;p19"/>
          <p:cNvSpPr txBox="1"/>
          <p:nvPr/>
        </p:nvSpPr>
        <p:spPr>
          <a:xfrm>
            <a:off x="1025525" y="4632325"/>
            <a:ext cx="210666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Seq=92, 8 bytes of data</a:t>
            </a:r>
            <a:endParaRPr/>
          </a:p>
        </p:txBody>
      </p:sp>
      <p:sp>
        <p:nvSpPr>
          <p:cNvPr id="461" name="Google Shape;461;p19"/>
          <p:cNvSpPr txBox="1"/>
          <p:nvPr/>
        </p:nvSpPr>
        <p:spPr>
          <a:xfrm>
            <a:off x="1717675" y="3683000"/>
            <a:ext cx="35877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X</a:t>
            </a:r>
            <a:endParaRPr/>
          </a:p>
        </p:txBody>
      </p:sp>
      <p:sp>
        <p:nvSpPr>
          <p:cNvPr id="462" name="Google Shape;462;p19"/>
          <p:cNvSpPr txBox="1"/>
          <p:nvPr/>
        </p:nvSpPr>
        <p:spPr>
          <a:xfrm rot="-5400000">
            <a:off x="349382" y="3481358"/>
            <a:ext cx="69506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timeout</a:t>
            </a:r>
            <a:endParaRPr/>
          </a:p>
        </p:txBody>
      </p:sp>
      <p:cxnSp>
        <p:nvCxnSpPr>
          <p:cNvPr id="463" name="Google Shape;463;p19"/>
          <p:cNvCxnSpPr/>
          <p:nvPr/>
        </p:nvCxnSpPr>
        <p:spPr>
          <a:xfrm flipH="1">
            <a:off x="868362" y="5149850"/>
            <a:ext cx="2338388" cy="782637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4" name="Google Shape;464;p19"/>
          <p:cNvSpPr/>
          <p:nvPr/>
        </p:nvSpPr>
        <p:spPr>
          <a:xfrm>
            <a:off x="1701800" y="5407025"/>
            <a:ext cx="747712" cy="2460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65" name="Google Shape;465;p19"/>
          <p:cNvSpPr txBox="1"/>
          <p:nvPr/>
        </p:nvSpPr>
        <p:spPr>
          <a:xfrm>
            <a:off x="1622425" y="5362575"/>
            <a:ext cx="9493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ACK=100</a:t>
            </a:r>
            <a:endParaRPr i="0"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66" name="Google Shape;466;p19"/>
          <p:cNvGrpSpPr/>
          <p:nvPr/>
        </p:nvGrpSpPr>
        <p:grpSpPr>
          <a:xfrm>
            <a:off x="639762" y="2794000"/>
            <a:ext cx="104775" cy="508000"/>
            <a:chOff x="3099" y="1749"/>
            <a:chExt cx="66" cy="320"/>
          </a:xfrm>
        </p:grpSpPr>
        <p:cxnSp>
          <p:nvCxnSpPr>
            <p:cNvPr id="467" name="Google Shape;467;p19"/>
            <p:cNvCxnSpPr/>
            <p:nvPr/>
          </p:nvCxnSpPr>
          <p:spPr>
            <a:xfrm rot="10800000">
              <a:off x="3129" y="1749"/>
              <a:ext cx="0" cy="32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68" name="Google Shape;468;p19"/>
            <p:cNvCxnSpPr/>
            <p:nvPr/>
          </p:nvCxnSpPr>
          <p:spPr>
            <a:xfrm>
              <a:off x="3099" y="1752"/>
              <a:ext cx="66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69" name="Google Shape;469;p19"/>
          <p:cNvGrpSpPr/>
          <p:nvPr/>
        </p:nvGrpSpPr>
        <p:grpSpPr>
          <a:xfrm rot="10800000">
            <a:off x="633413" y="4035424"/>
            <a:ext cx="104775" cy="508000"/>
            <a:chOff x="3100" y="1750"/>
            <a:chExt cx="66" cy="320"/>
          </a:xfrm>
        </p:grpSpPr>
        <p:cxnSp>
          <p:nvCxnSpPr>
            <p:cNvPr id="470" name="Google Shape;470;p19"/>
            <p:cNvCxnSpPr/>
            <p:nvPr/>
          </p:nvCxnSpPr>
          <p:spPr>
            <a:xfrm rot="10800000">
              <a:off x="3130" y="1750"/>
              <a:ext cx="0" cy="32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71" name="Google Shape;471;p19"/>
            <p:cNvCxnSpPr/>
            <p:nvPr/>
          </p:nvCxnSpPr>
          <p:spPr>
            <a:xfrm>
              <a:off x="3100" y="1753"/>
              <a:ext cx="66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72" name="Google Shape;472;p19"/>
          <p:cNvSpPr txBox="1"/>
          <p:nvPr/>
        </p:nvSpPr>
        <p:spPr>
          <a:xfrm>
            <a:off x="5759450" y="6326187"/>
            <a:ext cx="2073275" cy="366713"/>
          </a:xfrm>
          <a:prstGeom prst="rect">
            <a:avLst/>
          </a:prstGeom>
          <a:solidFill>
            <a:srgbClr val="FEEFC9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premature timeout</a:t>
            </a:r>
            <a:endParaRPr i="0"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473" name="Google Shape;473;p19"/>
          <p:cNvCxnSpPr/>
          <p:nvPr/>
        </p:nvCxnSpPr>
        <p:spPr>
          <a:xfrm>
            <a:off x="5595937" y="4564062"/>
            <a:ext cx="2441575" cy="665163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4" name="Google Shape;474;p19"/>
          <p:cNvCxnSpPr/>
          <p:nvPr/>
        </p:nvCxnSpPr>
        <p:spPr>
          <a:xfrm>
            <a:off x="5629275" y="2795587"/>
            <a:ext cx="2346325" cy="5715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5" name="Google Shape;475;p19"/>
          <p:cNvCxnSpPr/>
          <p:nvPr/>
        </p:nvCxnSpPr>
        <p:spPr>
          <a:xfrm flipH="1">
            <a:off x="5603875" y="3457575"/>
            <a:ext cx="2335212" cy="1589087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6" name="Google Shape;476;p19"/>
          <p:cNvSpPr txBox="1"/>
          <p:nvPr/>
        </p:nvSpPr>
        <p:spPr>
          <a:xfrm>
            <a:off x="7567612" y="1636712"/>
            <a:ext cx="773113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Host B</a:t>
            </a:r>
            <a:endParaRPr/>
          </a:p>
        </p:txBody>
      </p:sp>
      <p:sp>
        <p:nvSpPr>
          <p:cNvPr id="477" name="Google Shape;477;p19"/>
          <p:cNvSpPr txBox="1"/>
          <p:nvPr/>
        </p:nvSpPr>
        <p:spPr>
          <a:xfrm>
            <a:off x="5233987" y="1654175"/>
            <a:ext cx="776288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Host A</a:t>
            </a:r>
            <a:endParaRPr/>
          </a:p>
        </p:txBody>
      </p:sp>
      <p:sp>
        <p:nvSpPr>
          <p:cNvPr id="478" name="Google Shape;478;p19"/>
          <p:cNvSpPr/>
          <p:nvPr/>
        </p:nvSpPr>
        <p:spPr>
          <a:xfrm>
            <a:off x="6332537" y="2876550"/>
            <a:ext cx="869950" cy="4016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79" name="Google Shape;479;p19"/>
          <p:cNvSpPr txBox="1"/>
          <p:nvPr/>
        </p:nvSpPr>
        <p:spPr>
          <a:xfrm>
            <a:off x="5773737" y="2928937"/>
            <a:ext cx="210666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Seq=92, 8 bytes of data</a:t>
            </a:r>
            <a:endParaRPr/>
          </a:p>
        </p:txBody>
      </p:sp>
      <p:grpSp>
        <p:nvGrpSpPr>
          <p:cNvPr id="480" name="Google Shape;480;p19"/>
          <p:cNvGrpSpPr/>
          <p:nvPr/>
        </p:nvGrpSpPr>
        <p:grpSpPr>
          <a:xfrm>
            <a:off x="6505575" y="3949700"/>
            <a:ext cx="949325" cy="304800"/>
            <a:chOff x="4215" y="2253"/>
            <a:chExt cx="598" cy="192"/>
          </a:xfrm>
        </p:grpSpPr>
        <p:sp>
          <p:nvSpPr>
            <p:cNvPr id="481" name="Google Shape;481;p19"/>
            <p:cNvSpPr/>
            <p:nvPr/>
          </p:nvSpPr>
          <p:spPr>
            <a:xfrm>
              <a:off x="4265" y="2274"/>
              <a:ext cx="471" cy="15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82" name="Google Shape;482;p19"/>
            <p:cNvSpPr txBox="1"/>
            <p:nvPr/>
          </p:nvSpPr>
          <p:spPr>
            <a:xfrm>
              <a:off x="4215" y="2253"/>
              <a:ext cx="598" cy="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ACK=100</a:t>
              </a:r>
              <a:endParaRPr i="0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cxnSp>
        <p:nvCxnSpPr>
          <p:cNvPr id="483" name="Google Shape;483;p19"/>
          <p:cNvCxnSpPr/>
          <p:nvPr/>
        </p:nvCxnSpPr>
        <p:spPr>
          <a:xfrm>
            <a:off x="5608637" y="2554287"/>
            <a:ext cx="0" cy="3525838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4" name="Google Shape;484;p19"/>
          <p:cNvCxnSpPr/>
          <p:nvPr/>
        </p:nvCxnSpPr>
        <p:spPr>
          <a:xfrm>
            <a:off x="8013700" y="2549525"/>
            <a:ext cx="0" cy="3538537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5" name="Google Shape;485;p19"/>
          <p:cNvSpPr/>
          <p:nvPr/>
        </p:nvSpPr>
        <p:spPr>
          <a:xfrm>
            <a:off x="6621462" y="4681537"/>
            <a:ext cx="1057275" cy="5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6" name="Google Shape;486;p19"/>
          <p:cNvSpPr txBox="1"/>
          <p:nvPr/>
        </p:nvSpPr>
        <p:spPr>
          <a:xfrm>
            <a:off x="6542087" y="4714875"/>
            <a:ext cx="122309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Seq=92,  8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bytes of data</a:t>
            </a:r>
            <a:endParaRPr/>
          </a:p>
        </p:txBody>
      </p:sp>
      <p:sp>
        <p:nvSpPr>
          <p:cNvPr id="487" name="Google Shape;487;p19"/>
          <p:cNvSpPr txBox="1"/>
          <p:nvPr/>
        </p:nvSpPr>
        <p:spPr>
          <a:xfrm rot="-5400000">
            <a:off x="5086482" y="3487708"/>
            <a:ext cx="69506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timeout</a:t>
            </a:r>
            <a:endParaRPr/>
          </a:p>
        </p:txBody>
      </p:sp>
      <p:cxnSp>
        <p:nvCxnSpPr>
          <p:cNvPr id="488" name="Google Shape;488;p19"/>
          <p:cNvCxnSpPr/>
          <p:nvPr/>
        </p:nvCxnSpPr>
        <p:spPr>
          <a:xfrm flipH="1">
            <a:off x="5627687" y="5267325"/>
            <a:ext cx="2338388" cy="782637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9" name="Google Shape;489;p19"/>
          <p:cNvSpPr/>
          <p:nvPr/>
        </p:nvSpPr>
        <p:spPr>
          <a:xfrm>
            <a:off x="6461125" y="5524500"/>
            <a:ext cx="747712" cy="2460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90" name="Google Shape;490;p19"/>
          <p:cNvSpPr txBox="1"/>
          <p:nvPr/>
        </p:nvSpPr>
        <p:spPr>
          <a:xfrm>
            <a:off x="6381750" y="5480050"/>
            <a:ext cx="9493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ACK=120</a:t>
            </a:r>
            <a:endParaRPr i="0"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91" name="Google Shape;491;p19"/>
          <p:cNvGrpSpPr/>
          <p:nvPr/>
        </p:nvGrpSpPr>
        <p:grpSpPr>
          <a:xfrm>
            <a:off x="5376862" y="2800350"/>
            <a:ext cx="104775" cy="508000"/>
            <a:chOff x="3099" y="1749"/>
            <a:chExt cx="66" cy="320"/>
          </a:xfrm>
        </p:grpSpPr>
        <p:cxnSp>
          <p:nvCxnSpPr>
            <p:cNvPr id="492" name="Google Shape;492;p19"/>
            <p:cNvCxnSpPr/>
            <p:nvPr/>
          </p:nvCxnSpPr>
          <p:spPr>
            <a:xfrm rot="10800000">
              <a:off x="3129" y="1749"/>
              <a:ext cx="0" cy="32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93" name="Google Shape;493;p19"/>
            <p:cNvCxnSpPr/>
            <p:nvPr/>
          </p:nvCxnSpPr>
          <p:spPr>
            <a:xfrm>
              <a:off x="3099" y="1752"/>
              <a:ext cx="66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94" name="Google Shape;494;p19"/>
          <p:cNvGrpSpPr/>
          <p:nvPr/>
        </p:nvGrpSpPr>
        <p:grpSpPr>
          <a:xfrm rot="10800000">
            <a:off x="5368925" y="4041774"/>
            <a:ext cx="104775" cy="508000"/>
            <a:chOff x="3101" y="1750"/>
            <a:chExt cx="66" cy="320"/>
          </a:xfrm>
        </p:grpSpPr>
        <p:cxnSp>
          <p:nvCxnSpPr>
            <p:cNvPr id="495" name="Google Shape;495;p19"/>
            <p:cNvCxnSpPr/>
            <p:nvPr/>
          </p:nvCxnSpPr>
          <p:spPr>
            <a:xfrm rot="10800000">
              <a:off x="3131" y="1750"/>
              <a:ext cx="0" cy="32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96" name="Google Shape;496;p19"/>
            <p:cNvCxnSpPr/>
            <p:nvPr/>
          </p:nvCxnSpPr>
          <p:spPr>
            <a:xfrm>
              <a:off x="3101" y="1753"/>
              <a:ext cx="66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97" name="Google Shape;497;p19"/>
          <p:cNvGrpSpPr/>
          <p:nvPr/>
        </p:nvGrpSpPr>
        <p:grpSpPr>
          <a:xfrm>
            <a:off x="5614987" y="3181350"/>
            <a:ext cx="2346325" cy="571500"/>
            <a:chOff x="3759" y="1622"/>
            <a:chExt cx="1478" cy="360"/>
          </a:xfrm>
        </p:grpSpPr>
        <p:cxnSp>
          <p:nvCxnSpPr>
            <p:cNvPr id="498" name="Google Shape;498;p19"/>
            <p:cNvCxnSpPr/>
            <p:nvPr/>
          </p:nvCxnSpPr>
          <p:spPr>
            <a:xfrm>
              <a:off x="3759" y="1622"/>
              <a:ext cx="1478" cy="360"/>
            </a:xfrm>
            <a:prstGeom prst="straightConnector1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99" name="Google Shape;499;p19"/>
            <p:cNvSpPr/>
            <p:nvPr/>
          </p:nvSpPr>
          <p:spPr>
            <a:xfrm>
              <a:off x="4202" y="1673"/>
              <a:ext cx="548" cy="25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00" name="Google Shape;500;p19"/>
            <p:cNvSpPr txBox="1"/>
            <p:nvPr/>
          </p:nvSpPr>
          <p:spPr>
            <a:xfrm>
              <a:off x="3790" y="1706"/>
              <a:ext cx="1437" cy="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Seq=100, 20 bytes of data</a:t>
              </a:r>
              <a:endParaRPr/>
            </a:p>
          </p:txBody>
        </p:sp>
      </p:grpSp>
      <p:cxnSp>
        <p:nvCxnSpPr>
          <p:cNvPr id="501" name="Google Shape;501;p19"/>
          <p:cNvCxnSpPr/>
          <p:nvPr/>
        </p:nvCxnSpPr>
        <p:spPr>
          <a:xfrm flipH="1">
            <a:off x="5608637" y="3813175"/>
            <a:ext cx="2335213" cy="1589087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02" name="Google Shape;502;p19"/>
          <p:cNvGrpSpPr/>
          <p:nvPr/>
        </p:nvGrpSpPr>
        <p:grpSpPr>
          <a:xfrm>
            <a:off x="6745287" y="4225925"/>
            <a:ext cx="949325" cy="304800"/>
            <a:chOff x="4215" y="2253"/>
            <a:chExt cx="598" cy="192"/>
          </a:xfrm>
        </p:grpSpPr>
        <p:sp>
          <p:nvSpPr>
            <p:cNvPr id="503" name="Google Shape;503;p19"/>
            <p:cNvSpPr/>
            <p:nvPr/>
          </p:nvSpPr>
          <p:spPr>
            <a:xfrm>
              <a:off x="4265" y="2274"/>
              <a:ext cx="471" cy="15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04" name="Google Shape;504;p19"/>
            <p:cNvSpPr txBox="1"/>
            <p:nvPr/>
          </p:nvSpPr>
          <p:spPr>
            <a:xfrm>
              <a:off x="4215" y="2253"/>
              <a:ext cx="598" cy="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ACK=120</a:t>
              </a:r>
              <a:endParaRPr i="0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505" name="Google Shape;505;p19"/>
          <p:cNvSpPr txBox="1"/>
          <p:nvPr/>
        </p:nvSpPr>
        <p:spPr>
          <a:xfrm>
            <a:off x="4241800" y="4868862"/>
            <a:ext cx="136366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SendBase=100</a:t>
            </a:r>
            <a:endParaRPr/>
          </a:p>
        </p:txBody>
      </p:sp>
      <p:sp>
        <p:nvSpPr>
          <p:cNvPr id="506" name="Google Shape;506;p19"/>
          <p:cNvSpPr txBox="1"/>
          <p:nvPr/>
        </p:nvSpPr>
        <p:spPr>
          <a:xfrm>
            <a:off x="4260850" y="5210175"/>
            <a:ext cx="136366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SendBase=120</a:t>
            </a:r>
            <a:endParaRPr/>
          </a:p>
        </p:txBody>
      </p:sp>
      <p:sp>
        <p:nvSpPr>
          <p:cNvPr id="507" name="Google Shape;507;p19"/>
          <p:cNvSpPr txBox="1"/>
          <p:nvPr/>
        </p:nvSpPr>
        <p:spPr>
          <a:xfrm>
            <a:off x="4279900" y="5884862"/>
            <a:ext cx="136366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SendBase=120</a:t>
            </a:r>
            <a:endParaRPr/>
          </a:p>
        </p:txBody>
      </p:sp>
      <p:sp>
        <p:nvSpPr>
          <p:cNvPr id="508" name="Google Shape;508;p19"/>
          <p:cNvSpPr txBox="1"/>
          <p:nvPr/>
        </p:nvSpPr>
        <p:spPr>
          <a:xfrm>
            <a:off x="4306887" y="2640012"/>
            <a:ext cx="1266825" cy="30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SendBase=92</a:t>
            </a:r>
            <a:endParaRPr/>
          </a:p>
        </p:txBody>
      </p:sp>
      <p:pic>
        <p:nvPicPr>
          <p:cNvPr descr="underline_base" id="509" name="Google Shape;50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4838" y="912813"/>
            <a:ext cx="6399212" cy="173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0" name="Google Shape;510;p19"/>
          <p:cNvGrpSpPr/>
          <p:nvPr/>
        </p:nvGrpSpPr>
        <p:grpSpPr>
          <a:xfrm>
            <a:off x="5186362" y="1916112"/>
            <a:ext cx="630238" cy="533400"/>
            <a:chOff x="-44" y="1473"/>
            <a:chExt cx="981" cy="1105"/>
          </a:xfrm>
        </p:grpSpPr>
        <p:pic>
          <p:nvPicPr>
            <p:cNvPr descr="desktop_computer_stylized_medium" id="511" name="Google Shape;511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2" name="Google Shape;512;p19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3" name="Google Shape;513;p19"/>
          <p:cNvGrpSpPr/>
          <p:nvPr/>
        </p:nvGrpSpPr>
        <p:grpSpPr>
          <a:xfrm flipH="1">
            <a:off x="7753350" y="1922462"/>
            <a:ext cx="631825" cy="622300"/>
            <a:chOff x="-44" y="1473"/>
            <a:chExt cx="981" cy="1105"/>
          </a:xfrm>
        </p:grpSpPr>
        <p:pic>
          <p:nvPicPr>
            <p:cNvPr descr="desktop_computer_stylized_medium" id="514" name="Google Shape;514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5" name="Google Shape;515;p19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6" name="Google Shape;516;p19"/>
          <p:cNvGrpSpPr/>
          <p:nvPr/>
        </p:nvGrpSpPr>
        <p:grpSpPr>
          <a:xfrm>
            <a:off x="461962" y="1920875"/>
            <a:ext cx="630238" cy="533400"/>
            <a:chOff x="-44" y="1473"/>
            <a:chExt cx="981" cy="1105"/>
          </a:xfrm>
        </p:grpSpPr>
        <p:pic>
          <p:nvPicPr>
            <p:cNvPr descr="desktop_computer_stylized_medium" id="517" name="Google Shape;517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8" name="Google Shape;518;p19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9" name="Google Shape;519;p19"/>
          <p:cNvGrpSpPr/>
          <p:nvPr/>
        </p:nvGrpSpPr>
        <p:grpSpPr>
          <a:xfrm flipH="1">
            <a:off x="3040062" y="1905000"/>
            <a:ext cx="709613" cy="600075"/>
            <a:chOff x="-44" y="1473"/>
            <a:chExt cx="981" cy="1105"/>
          </a:xfrm>
        </p:grpSpPr>
        <p:pic>
          <p:nvPicPr>
            <p:cNvPr descr="desktop_computer_stylized_medium" id="520" name="Google Shape;520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1" name="Google Shape;521;p19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"/>
          <p:cNvSpPr/>
          <p:nvPr/>
        </p:nvSpPr>
        <p:spPr>
          <a:xfrm>
            <a:off x="371475" y="715963"/>
            <a:ext cx="4487863" cy="1724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4400" u="none" cap="none" strike="noStrike">
                <a:solidFill>
                  <a:srgbClr val="000099"/>
                </a:solidFill>
                <a:latin typeface="Gill Sans"/>
                <a:ea typeface="Gill Sans"/>
                <a:cs typeface="Gill Sans"/>
                <a:sym typeface="Gill Sans"/>
              </a:rPr>
              <a:t>Chapter 3</a:t>
            </a:r>
            <a:br>
              <a:rPr b="0" i="1" lang="en-US" sz="4800" u="none" cap="none" strike="noStrike">
                <a:solidFill>
                  <a:srgbClr val="000099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b="0" i="1" lang="en-US" sz="4400" u="none" cap="none" strike="noStrike">
                <a:solidFill>
                  <a:srgbClr val="000099"/>
                </a:solidFill>
                <a:latin typeface="Gill Sans"/>
                <a:ea typeface="Gill Sans"/>
                <a:cs typeface="Gill Sans"/>
                <a:sym typeface="Gill Sans"/>
              </a:rPr>
              <a:t>Transport Layer</a:t>
            </a:r>
            <a:endParaRPr/>
          </a:p>
        </p:txBody>
      </p:sp>
      <p:sp>
        <p:nvSpPr>
          <p:cNvPr id="130" name="Google Shape;130;p2"/>
          <p:cNvSpPr/>
          <p:nvPr/>
        </p:nvSpPr>
        <p:spPr>
          <a:xfrm>
            <a:off x="6184900" y="3078163"/>
            <a:ext cx="2881313" cy="2860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800" u="none" cap="none" strike="noStrike">
                <a:solidFill>
                  <a:srgbClr val="008000"/>
                </a:solidFill>
                <a:latin typeface="Gill Sans"/>
                <a:ea typeface="Gill Sans"/>
                <a:cs typeface="Gill Sans"/>
                <a:sym typeface="Gill Sans"/>
              </a:rPr>
              <a:t>Computer Networking: A Top Down Approach </a:t>
            </a:r>
            <a:br>
              <a:rPr b="0" i="1" lang="en-US" sz="2800" u="none" cap="none" strike="noStrike">
                <a:solidFill>
                  <a:srgbClr val="00800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b="0" i="1" lang="en-US" sz="2000" u="none" cap="none" strike="noStrike">
                <a:solidFill>
                  <a:srgbClr val="008000"/>
                </a:solidFill>
                <a:latin typeface="Gill Sans"/>
                <a:ea typeface="Gill Sans"/>
                <a:cs typeface="Gill Sans"/>
                <a:sym typeface="Gill Sans"/>
              </a:rPr>
              <a:t>6</a:t>
            </a:r>
            <a:r>
              <a:rPr b="0" baseline="30000" i="1" lang="en-US" sz="2000" u="none" cap="none" strike="noStrike">
                <a:solidFill>
                  <a:srgbClr val="008000"/>
                </a:solidFill>
                <a:latin typeface="Gill Sans"/>
                <a:ea typeface="Gill Sans"/>
                <a:cs typeface="Gill Sans"/>
                <a:sym typeface="Gill Sans"/>
              </a:rPr>
              <a:t>th</a:t>
            </a:r>
            <a:r>
              <a:rPr b="0" i="1" lang="en-US" sz="2000" u="none" cap="none" strike="noStrike">
                <a:solidFill>
                  <a:srgbClr val="008000"/>
                </a:solidFill>
                <a:latin typeface="Gill Sans"/>
                <a:ea typeface="Gill Sans"/>
                <a:cs typeface="Gill Sans"/>
                <a:sym typeface="Gill Sans"/>
              </a:rPr>
              <a:t> edition </a:t>
            </a:r>
            <a:br>
              <a:rPr b="0" i="1" lang="en-US" sz="2000" u="none" cap="none" strike="noStrike">
                <a:solidFill>
                  <a:srgbClr val="00800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b="0" i="1" lang="en-US" sz="2000" u="none" cap="none" strike="noStrike">
                <a:solidFill>
                  <a:srgbClr val="008000"/>
                </a:solidFill>
                <a:latin typeface="Gill Sans"/>
                <a:ea typeface="Gill Sans"/>
                <a:cs typeface="Gill Sans"/>
                <a:sym typeface="Gill Sans"/>
              </a:rPr>
              <a:t>Jim Kurose, Keith Ross</a:t>
            </a:r>
            <a:br>
              <a:rPr b="0" i="1" lang="en-US" sz="2000" u="none" cap="none" strike="noStrike">
                <a:solidFill>
                  <a:srgbClr val="00800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b="0" i="1" lang="en-US" sz="2000" u="none" cap="none" strike="noStrike">
                <a:solidFill>
                  <a:srgbClr val="008000"/>
                </a:solidFill>
                <a:latin typeface="Gill Sans"/>
                <a:ea typeface="Gill Sans"/>
                <a:cs typeface="Gill Sans"/>
                <a:sym typeface="Gill Sans"/>
              </a:rPr>
              <a:t>Addison-Wesley</a:t>
            </a:r>
            <a:br>
              <a:rPr b="0" i="1" lang="en-US" sz="2000" u="none" cap="none" strike="noStrike">
                <a:solidFill>
                  <a:srgbClr val="00800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b="0" i="1" lang="en-US" sz="2000" u="none" cap="none" strike="noStrike">
                <a:solidFill>
                  <a:srgbClr val="008000"/>
                </a:solidFill>
                <a:latin typeface="Gill Sans"/>
                <a:ea typeface="Gill Sans"/>
                <a:cs typeface="Gill Sans"/>
                <a:sym typeface="Gill Sans"/>
              </a:rPr>
              <a:t>March 2012</a:t>
            </a:r>
            <a:endParaRPr/>
          </a:p>
        </p:txBody>
      </p:sp>
      <p:sp>
        <p:nvSpPr>
          <p:cNvPr id="131" name="Google Shape;131;p2"/>
          <p:cNvSpPr txBox="1"/>
          <p:nvPr/>
        </p:nvSpPr>
        <p:spPr>
          <a:xfrm>
            <a:off x="369888" y="3268663"/>
            <a:ext cx="5378450" cy="1481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note on the use of these ppt slides: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We’re making these slides freely available to all (faculty, students, readers). They’re in PowerPoint form so you see the animations; and can add, modify, and delete slides  (including this one) and slide content to suit your needs. They obviously represent a lot of work on our part. In return for use, we only ask the following:</a:t>
            </a:r>
            <a:endParaRPr/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"/>
          <p:cNvSpPr txBox="1"/>
          <p:nvPr/>
        </p:nvSpPr>
        <p:spPr>
          <a:xfrm>
            <a:off x="373063" y="4267200"/>
            <a:ext cx="5378450" cy="2016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3038" lvl="0" marL="17303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4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73038" lvl="0" marL="173038" marR="0" rtl="0" algn="l"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900"/>
              <a:buFont typeface="Noto Sans Symbols"/>
              <a:buChar char="❖"/>
            </a:pPr>
            <a:r>
              <a:rPr b="0" i="1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use these slides (e.g., in a class) that you mention their source (after all, we’d like people to use our book!)</a:t>
            </a:r>
            <a:endParaRPr/>
          </a:p>
          <a:p>
            <a:pPr indent="-173038" lvl="0" marL="173038" marR="0" rtl="0" algn="l"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900"/>
              <a:buFont typeface="Noto Sans Symbols"/>
              <a:buChar char="❖"/>
            </a:pPr>
            <a:r>
              <a:rPr b="0" i="1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post any slides on a www site, that you note that they are adapted from (or perhaps identical to) our slides, and note our copyright of this material.</a:t>
            </a:r>
            <a:endParaRPr/>
          </a:p>
          <a:p>
            <a:pPr indent="-96838" lvl="0" marL="173038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None/>
            </a:pPr>
            <a:r>
              <a:t/>
            </a:r>
            <a:endParaRPr b="0" i="1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3038" lvl="0" marL="17303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None/>
            </a:pPr>
            <a:r>
              <a:rPr b="0" i="1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Thanks and enjoy!  JFK/KWR</a:t>
            </a:r>
            <a:endParaRPr/>
          </a:p>
          <a:p>
            <a:pPr indent="-173038" lvl="0" marL="17303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3038" lvl="0" marL="17303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All material copyright 1996-2012</a:t>
            </a:r>
            <a:endParaRPr/>
          </a:p>
          <a:p>
            <a:pPr indent="-173038" lvl="0" marL="17303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J.F Kurose and K.W. Ross, All Rights Reserved</a:t>
            </a:r>
            <a:endParaRPr/>
          </a:p>
        </p:txBody>
      </p:sp>
      <p:pic>
        <p:nvPicPr>
          <p:cNvPr id="133" name="Google Shape;13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600" y="5942013"/>
            <a:ext cx="187325" cy="187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derline_base" id="134" name="Google Shape;13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2438" y="2097088"/>
            <a:ext cx="3656012" cy="173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6e_cover.jpg" id="135" name="Google Shape;13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32525" y="511175"/>
            <a:ext cx="2306638" cy="2773363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"/>
          <p:cNvSpPr txBox="1"/>
          <p:nvPr/>
        </p:nvSpPr>
        <p:spPr>
          <a:xfrm>
            <a:off x="-1995488" y="3043238"/>
            <a:ext cx="184150" cy="33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0"/>
          <p:cNvSpPr txBox="1"/>
          <p:nvPr>
            <p:ph type="title"/>
          </p:nvPr>
        </p:nvSpPr>
        <p:spPr>
          <a:xfrm>
            <a:off x="476250" y="238125"/>
            <a:ext cx="7772400" cy="904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TCP: retransmission scenarios</a:t>
            </a:r>
            <a:endParaRPr/>
          </a:p>
        </p:txBody>
      </p:sp>
      <p:sp>
        <p:nvSpPr>
          <p:cNvPr id="528" name="Google Shape;528;p20"/>
          <p:cNvSpPr txBox="1"/>
          <p:nvPr/>
        </p:nvSpPr>
        <p:spPr>
          <a:xfrm>
            <a:off x="1660525" y="3797300"/>
            <a:ext cx="35877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X</a:t>
            </a:r>
            <a:endParaRPr/>
          </a:p>
        </p:txBody>
      </p:sp>
      <p:sp>
        <p:nvSpPr>
          <p:cNvPr id="529" name="Google Shape;529;p20"/>
          <p:cNvSpPr txBox="1"/>
          <p:nvPr/>
        </p:nvSpPr>
        <p:spPr>
          <a:xfrm>
            <a:off x="1341438" y="6303962"/>
            <a:ext cx="1751012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cumulative ACK</a:t>
            </a:r>
            <a:endParaRPr i="0"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530" name="Google Shape;530;p20"/>
          <p:cNvCxnSpPr/>
          <p:nvPr/>
        </p:nvCxnSpPr>
        <p:spPr>
          <a:xfrm>
            <a:off x="1069975" y="4868862"/>
            <a:ext cx="2441575" cy="665163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1" name="Google Shape;531;p20"/>
          <p:cNvCxnSpPr/>
          <p:nvPr/>
        </p:nvCxnSpPr>
        <p:spPr>
          <a:xfrm>
            <a:off x="1046163" y="2773362"/>
            <a:ext cx="2346325" cy="5715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2" name="Google Shape;532;p20"/>
          <p:cNvCxnSpPr/>
          <p:nvPr/>
        </p:nvCxnSpPr>
        <p:spPr>
          <a:xfrm flipH="1">
            <a:off x="1924050" y="3435350"/>
            <a:ext cx="1431925" cy="573087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3" name="Google Shape;533;p20"/>
          <p:cNvSpPr txBox="1"/>
          <p:nvPr/>
        </p:nvSpPr>
        <p:spPr>
          <a:xfrm>
            <a:off x="2971800" y="1601787"/>
            <a:ext cx="773113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Host B</a:t>
            </a:r>
            <a:endParaRPr/>
          </a:p>
        </p:txBody>
      </p:sp>
      <p:sp>
        <p:nvSpPr>
          <p:cNvPr id="534" name="Google Shape;534;p20"/>
          <p:cNvSpPr txBox="1"/>
          <p:nvPr/>
        </p:nvSpPr>
        <p:spPr>
          <a:xfrm>
            <a:off x="650875" y="1631950"/>
            <a:ext cx="776288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Host A</a:t>
            </a:r>
            <a:endParaRPr/>
          </a:p>
        </p:txBody>
      </p:sp>
      <p:sp>
        <p:nvSpPr>
          <p:cNvPr id="535" name="Google Shape;535;p20"/>
          <p:cNvSpPr/>
          <p:nvPr/>
        </p:nvSpPr>
        <p:spPr>
          <a:xfrm>
            <a:off x="1749425" y="2854325"/>
            <a:ext cx="869950" cy="4016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36" name="Google Shape;536;p20"/>
          <p:cNvSpPr txBox="1"/>
          <p:nvPr/>
        </p:nvSpPr>
        <p:spPr>
          <a:xfrm>
            <a:off x="1190625" y="2906712"/>
            <a:ext cx="210666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Seq=92, 8 bytes of data</a:t>
            </a:r>
            <a:endParaRPr/>
          </a:p>
        </p:txBody>
      </p:sp>
      <p:grpSp>
        <p:nvGrpSpPr>
          <p:cNvPr id="537" name="Google Shape;537;p20"/>
          <p:cNvGrpSpPr/>
          <p:nvPr/>
        </p:nvGrpSpPr>
        <p:grpSpPr>
          <a:xfrm>
            <a:off x="1946275" y="3635375"/>
            <a:ext cx="949325" cy="304800"/>
            <a:chOff x="4215" y="2253"/>
            <a:chExt cx="598" cy="192"/>
          </a:xfrm>
        </p:grpSpPr>
        <p:sp>
          <p:nvSpPr>
            <p:cNvPr id="538" name="Google Shape;538;p20"/>
            <p:cNvSpPr/>
            <p:nvPr/>
          </p:nvSpPr>
          <p:spPr>
            <a:xfrm>
              <a:off x="4265" y="2274"/>
              <a:ext cx="471" cy="15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39" name="Google Shape;539;p20"/>
            <p:cNvSpPr txBox="1"/>
            <p:nvPr/>
          </p:nvSpPr>
          <p:spPr>
            <a:xfrm>
              <a:off x="4215" y="2253"/>
              <a:ext cx="598" cy="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ACK=100</a:t>
              </a:r>
              <a:endParaRPr i="0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cxnSp>
        <p:nvCxnSpPr>
          <p:cNvPr id="540" name="Google Shape;540;p20"/>
          <p:cNvCxnSpPr/>
          <p:nvPr/>
        </p:nvCxnSpPr>
        <p:spPr>
          <a:xfrm>
            <a:off x="1025525" y="2532062"/>
            <a:ext cx="0" cy="3525838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1" name="Google Shape;541;p20"/>
          <p:cNvCxnSpPr/>
          <p:nvPr/>
        </p:nvCxnSpPr>
        <p:spPr>
          <a:xfrm>
            <a:off x="3430588" y="2527300"/>
            <a:ext cx="0" cy="3538537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2" name="Google Shape;542;p20"/>
          <p:cNvSpPr/>
          <p:nvPr/>
        </p:nvSpPr>
        <p:spPr>
          <a:xfrm>
            <a:off x="1766888" y="4941887"/>
            <a:ext cx="933450" cy="5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43" name="Google Shape;543;p20"/>
          <p:cNvSpPr txBox="1"/>
          <p:nvPr/>
        </p:nvSpPr>
        <p:spPr>
          <a:xfrm>
            <a:off x="1041400" y="5029200"/>
            <a:ext cx="2652713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Seq=120,  15 bytes of data</a:t>
            </a:r>
            <a:endParaRPr/>
          </a:p>
        </p:txBody>
      </p:sp>
      <p:sp>
        <p:nvSpPr>
          <p:cNvPr id="544" name="Google Shape;544;p20"/>
          <p:cNvSpPr/>
          <p:nvPr/>
        </p:nvSpPr>
        <p:spPr>
          <a:xfrm>
            <a:off x="1878013" y="5502275"/>
            <a:ext cx="747712" cy="2460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545" name="Google Shape;545;p20"/>
          <p:cNvGrpSpPr/>
          <p:nvPr/>
        </p:nvGrpSpPr>
        <p:grpSpPr>
          <a:xfrm>
            <a:off x="649288" y="2778125"/>
            <a:ext cx="400050" cy="2404468"/>
            <a:chOff x="3413" y="1529"/>
            <a:chExt cx="252" cy="1102"/>
          </a:xfrm>
        </p:grpSpPr>
        <p:sp>
          <p:nvSpPr>
            <p:cNvPr id="546" name="Google Shape;546;p20"/>
            <p:cNvSpPr txBox="1"/>
            <p:nvPr/>
          </p:nvSpPr>
          <p:spPr>
            <a:xfrm rot="-5400000">
              <a:off x="3380" y="1964"/>
              <a:ext cx="319" cy="2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timeout</a:t>
              </a:r>
              <a:endParaRPr/>
            </a:p>
          </p:txBody>
        </p:sp>
        <p:grpSp>
          <p:nvGrpSpPr>
            <p:cNvPr id="547" name="Google Shape;547;p20"/>
            <p:cNvGrpSpPr/>
            <p:nvPr/>
          </p:nvGrpSpPr>
          <p:grpSpPr>
            <a:xfrm>
              <a:off x="3504" y="1529"/>
              <a:ext cx="66" cy="320"/>
              <a:chOff x="3099" y="1749"/>
              <a:chExt cx="66" cy="320"/>
            </a:xfrm>
          </p:grpSpPr>
          <p:cxnSp>
            <p:nvCxnSpPr>
              <p:cNvPr id="548" name="Google Shape;548;p20"/>
              <p:cNvCxnSpPr/>
              <p:nvPr/>
            </p:nvCxnSpPr>
            <p:spPr>
              <a:xfrm rot="10800000">
                <a:off x="3129" y="1749"/>
                <a:ext cx="0" cy="32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49" name="Google Shape;549;p20"/>
              <p:cNvCxnSpPr/>
              <p:nvPr/>
            </p:nvCxnSpPr>
            <p:spPr>
              <a:xfrm>
                <a:off x="3099" y="1752"/>
                <a:ext cx="66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550" name="Google Shape;550;p20"/>
            <p:cNvGrpSpPr/>
            <p:nvPr/>
          </p:nvGrpSpPr>
          <p:grpSpPr>
            <a:xfrm rot="10800000">
              <a:off x="3500" y="2311"/>
              <a:ext cx="66" cy="320"/>
              <a:chOff x="3100" y="1750"/>
              <a:chExt cx="66" cy="320"/>
            </a:xfrm>
          </p:grpSpPr>
          <p:cxnSp>
            <p:nvCxnSpPr>
              <p:cNvPr id="551" name="Google Shape;551;p20"/>
              <p:cNvCxnSpPr/>
              <p:nvPr/>
            </p:nvCxnSpPr>
            <p:spPr>
              <a:xfrm rot="10800000">
                <a:off x="3130" y="1750"/>
                <a:ext cx="0" cy="32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52" name="Google Shape;552;p20"/>
              <p:cNvCxnSpPr/>
              <p:nvPr/>
            </p:nvCxnSpPr>
            <p:spPr>
              <a:xfrm>
                <a:off x="3100" y="1753"/>
                <a:ext cx="66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553" name="Google Shape;553;p20"/>
          <p:cNvGrpSpPr/>
          <p:nvPr/>
        </p:nvGrpSpPr>
        <p:grpSpPr>
          <a:xfrm>
            <a:off x="1031875" y="3159125"/>
            <a:ext cx="2346325" cy="571500"/>
            <a:chOff x="3759" y="1622"/>
            <a:chExt cx="1478" cy="360"/>
          </a:xfrm>
        </p:grpSpPr>
        <p:cxnSp>
          <p:nvCxnSpPr>
            <p:cNvPr id="554" name="Google Shape;554;p20"/>
            <p:cNvCxnSpPr/>
            <p:nvPr/>
          </p:nvCxnSpPr>
          <p:spPr>
            <a:xfrm>
              <a:off x="3759" y="1622"/>
              <a:ext cx="1478" cy="360"/>
            </a:xfrm>
            <a:prstGeom prst="straightConnector1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55" name="Google Shape;555;p20"/>
            <p:cNvSpPr/>
            <p:nvPr/>
          </p:nvSpPr>
          <p:spPr>
            <a:xfrm>
              <a:off x="4202" y="1673"/>
              <a:ext cx="548" cy="25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56" name="Google Shape;556;p20"/>
            <p:cNvSpPr txBox="1"/>
            <p:nvPr/>
          </p:nvSpPr>
          <p:spPr>
            <a:xfrm>
              <a:off x="3790" y="1706"/>
              <a:ext cx="1437" cy="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Seq=100, 20 bytes of data</a:t>
              </a:r>
              <a:endParaRPr/>
            </a:p>
          </p:txBody>
        </p:sp>
      </p:grpSp>
      <p:cxnSp>
        <p:nvCxnSpPr>
          <p:cNvPr id="557" name="Google Shape;557;p20"/>
          <p:cNvCxnSpPr/>
          <p:nvPr/>
        </p:nvCxnSpPr>
        <p:spPr>
          <a:xfrm flipH="1">
            <a:off x="1036638" y="3790950"/>
            <a:ext cx="2324100" cy="1025525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58" name="Google Shape;558;p20"/>
          <p:cNvGrpSpPr/>
          <p:nvPr/>
        </p:nvGrpSpPr>
        <p:grpSpPr>
          <a:xfrm>
            <a:off x="1679575" y="4192587"/>
            <a:ext cx="949325" cy="304800"/>
            <a:chOff x="4215" y="2253"/>
            <a:chExt cx="598" cy="192"/>
          </a:xfrm>
        </p:grpSpPr>
        <p:sp>
          <p:nvSpPr>
            <p:cNvPr id="559" name="Google Shape;559;p20"/>
            <p:cNvSpPr/>
            <p:nvPr/>
          </p:nvSpPr>
          <p:spPr>
            <a:xfrm>
              <a:off x="4265" y="2274"/>
              <a:ext cx="471" cy="15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60" name="Google Shape;560;p20"/>
            <p:cNvSpPr txBox="1"/>
            <p:nvPr/>
          </p:nvSpPr>
          <p:spPr>
            <a:xfrm>
              <a:off x="4215" y="2253"/>
              <a:ext cx="598" cy="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ACK=120</a:t>
              </a:r>
              <a:endParaRPr i="0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descr="underline_base" id="561" name="Google Shape;56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4838" y="912813"/>
            <a:ext cx="6399212" cy="173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2" name="Google Shape;562;p20"/>
          <p:cNvGrpSpPr/>
          <p:nvPr/>
        </p:nvGrpSpPr>
        <p:grpSpPr>
          <a:xfrm>
            <a:off x="604838" y="1893887"/>
            <a:ext cx="630237" cy="533400"/>
            <a:chOff x="-44" y="1473"/>
            <a:chExt cx="981" cy="1105"/>
          </a:xfrm>
        </p:grpSpPr>
        <p:pic>
          <p:nvPicPr>
            <p:cNvPr descr="desktop_computer_stylized_medium" id="563" name="Google Shape;563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4" name="Google Shape;564;p20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5" name="Google Shape;565;p20"/>
          <p:cNvGrpSpPr/>
          <p:nvPr/>
        </p:nvGrpSpPr>
        <p:grpSpPr>
          <a:xfrm flipH="1">
            <a:off x="3182938" y="1889125"/>
            <a:ext cx="674687" cy="590550"/>
            <a:chOff x="-44" y="1473"/>
            <a:chExt cx="981" cy="1105"/>
          </a:xfrm>
        </p:grpSpPr>
        <p:pic>
          <p:nvPicPr>
            <p:cNvPr descr="desktop_computer_stylized_medium" id="566" name="Google Shape;566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7" name="Google Shape;567;p20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1"/>
          <p:cNvSpPr txBox="1"/>
          <p:nvPr>
            <p:ph type="title"/>
          </p:nvPr>
        </p:nvSpPr>
        <p:spPr>
          <a:xfrm>
            <a:off x="500063" y="350838"/>
            <a:ext cx="7772400" cy="669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TCP ACK generation</a:t>
            </a:r>
            <a:r>
              <a:rPr lang="en-US"/>
              <a:t> </a:t>
            </a:r>
            <a:r>
              <a:rPr lang="en-US" sz="1800"/>
              <a:t>[RFC 1122, RFC 2581]</a:t>
            </a:r>
            <a:endParaRPr/>
          </a:p>
        </p:txBody>
      </p:sp>
      <p:sp>
        <p:nvSpPr>
          <p:cNvPr id="573" name="Google Shape;573;p21"/>
          <p:cNvSpPr txBox="1"/>
          <p:nvPr/>
        </p:nvSpPr>
        <p:spPr>
          <a:xfrm>
            <a:off x="752475" y="1554163"/>
            <a:ext cx="3554413" cy="4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>
                <a:solidFill>
                  <a:srgbClr val="CC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event at receiver</a:t>
            </a:r>
            <a:endParaRPr i="0" sz="1800">
              <a:solidFill>
                <a:srgbClr val="CC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800">
              <a:solidFill>
                <a:srgbClr val="CC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arrival of in-order segment with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expected seq #. All data up to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expected seq # already ACKed</a:t>
            </a:r>
            <a:endParaRPr i="0"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arrival of in-order segment with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expected seq #. One other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segment has ACK pending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arrival of out-of-order segment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higher-than-expect seq. # 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Gap detected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arrival of segment that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partially or completely fills gap</a:t>
            </a:r>
            <a:endParaRPr/>
          </a:p>
        </p:txBody>
      </p:sp>
      <p:sp>
        <p:nvSpPr>
          <p:cNvPr id="574" name="Google Shape;574;p21"/>
          <p:cNvSpPr txBox="1"/>
          <p:nvPr/>
        </p:nvSpPr>
        <p:spPr>
          <a:xfrm>
            <a:off x="4324350" y="1544638"/>
            <a:ext cx="3922713" cy="4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>
                <a:solidFill>
                  <a:srgbClr val="CC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TCP receiver action</a:t>
            </a:r>
            <a:endParaRPr i="0" sz="1800">
              <a:solidFill>
                <a:srgbClr val="CC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800">
              <a:solidFill>
                <a:srgbClr val="CC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delayed ACK.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Wait up to 500ms for next segment.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If no next segment, send ACK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immediately send single cumulative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ACK, ACKing both in-order segments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immediately send </a:t>
            </a:r>
            <a:r>
              <a:rPr i="0" lang="en-US" sz="1800">
                <a:solidFill>
                  <a:srgbClr val="CC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duplicate ACK,</a:t>
            </a:r>
            <a:r>
              <a:rPr i="0"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indicating seq. # of next expected byte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immediate send ACK, provided that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segment starts at lower end of gap</a:t>
            </a:r>
            <a:endParaRPr/>
          </a:p>
        </p:txBody>
      </p:sp>
      <p:cxnSp>
        <p:nvCxnSpPr>
          <p:cNvPr id="575" name="Google Shape;575;p21"/>
          <p:cNvCxnSpPr/>
          <p:nvPr/>
        </p:nvCxnSpPr>
        <p:spPr>
          <a:xfrm>
            <a:off x="4324350" y="1704975"/>
            <a:ext cx="0" cy="4352925"/>
          </a:xfrm>
          <a:prstGeom prst="straightConnector1">
            <a:avLst/>
          </a:prstGeom>
          <a:noFill/>
          <a:ln cap="flat" cmpd="sng" w="28575">
            <a:solidFill>
              <a:srgbClr val="00009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underline_base" id="576" name="Google Shape;57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225" y="952500"/>
            <a:ext cx="7313613" cy="1730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7" name="Google Shape;577;p21"/>
          <p:cNvCxnSpPr/>
          <p:nvPr/>
        </p:nvCxnSpPr>
        <p:spPr>
          <a:xfrm>
            <a:off x="768350" y="2144713"/>
            <a:ext cx="7494588" cy="0"/>
          </a:xfrm>
          <a:prstGeom prst="straightConnector1">
            <a:avLst/>
          </a:prstGeom>
          <a:noFill/>
          <a:ln cap="flat" cmpd="sng" w="28575">
            <a:solidFill>
              <a:srgbClr val="0000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8" name="Google Shape;578;p21"/>
          <p:cNvCxnSpPr/>
          <p:nvPr/>
        </p:nvCxnSpPr>
        <p:spPr>
          <a:xfrm>
            <a:off x="752475" y="3198813"/>
            <a:ext cx="7494588" cy="0"/>
          </a:xfrm>
          <a:prstGeom prst="straightConnector1">
            <a:avLst/>
          </a:prstGeom>
          <a:noFill/>
          <a:ln cap="flat" cmpd="sng" w="28575">
            <a:solidFill>
              <a:srgbClr val="0000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9" name="Google Shape;579;p21"/>
          <p:cNvCxnSpPr/>
          <p:nvPr/>
        </p:nvCxnSpPr>
        <p:spPr>
          <a:xfrm>
            <a:off x="769938" y="4297363"/>
            <a:ext cx="7494587" cy="0"/>
          </a:xfrm>
          <a:prstGeom prst="straightConnector1">
            <a:avLst/>
          </a:prstGeom>
          <a:noFill/>
          <a:ln cap="flat" cmpd="sng" w="28575">
            <a:solidFill>
              <a:srgbClr val="0000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0" name="Google Shape;580;p21"/>
          <p:cNvCxnSpPr/>
          <p:nvPr/>
        </p:nvCxnSpPr>
        <p:spPr>
          <a:xfrm>
            <a:off x="763588" y="5386388"/>
            <a:ext cx="7494587" cy="0"/>
          </a:xfrm>
          <a:prstGeom prst="straightConnector1">
            <a:avLst/>
          </a:prstGeom>
          <a:noFill/>
          <a:ln cap="flat" cmpd="sng" w="28575">
            <a:solidFill>
              <a:srgbClr val="0000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2"/>
          <p:cNvSpPr txBox="1"/>
          <p:nvPr>
            <p:ph type="title"/>
          </p:nvPr>
        </p:nvSpPr>
        <p:spPr>
          <a:xfrm>
            <a:off x="533400" y="220663"/>
            <a:ext cx="5040313" cy="906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TCP Fast Retransmit</a:t>
            </a:r>
            <a:endParaRPr/>
          </a:p>
        </p:txBody>
      </p:sp>
      <p:sp>
        <p:nvSpPr>
          <p:cNvPr id="586" name="Google Shape;586;p22"/>
          <p:cNvSpPr txBox="1"/>
          <p:nvPr>
            <p:ph idx="1" type="body"/>
          </p:nvPr>
        </p:nvSpPr>
        <p:spPr>
          <a:xfrm>
            <a:off x="0" y="1651000"/>
            <a:ext cx="4751387" cy="3944938"/>
          </a:xfrm>
          <a:prstGeom prst="rect">
            <a:avLst/>
          </a:prstGeom>
          <a:solidFill>
            <a:srgbClr val="FEEFC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8" lvl="0" marL="319088" rtl="0" algn="l">
              <a:spcBef>
                <a:spcPts val="0"/>
              </a:spcBef>
              <a:spcAft>
                <a:spcPts val="0"/>
              </a:spcAft>
              <a:buSzPts val="1680"/>
              <a:buFont typeface="Noto Sans Symbols"/>
              <a:buChar char="❖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time-out period  often relatively long:</a:t>
            </a:r>
            <a:endParaRPr/>
          </a:p>
          <a:p>
            <a:pPr indent="-273049" lvl="1" marL="639763" rtl="0" algn="l">
              <a:spcBef>
                <a:spcPts val="550"/>
              </a:spcBef>
              <a:spcAft>
                <a:spcPts val="0"/>
              </a:spcAft>
              <a:buSzPts val="1680"/>
              <a:buFont typeface="Noto Sans Symbols"/>
              <a:buChar char="▪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long delay before resending lost packet</a:t>
            </a:r>
            <a:endParaRPr/>
          </a:p>
          <a:p>
            <a:pPr indent="-319088" lvl="0" marL="319088" rtl="0" algn="l">
              <a:spcBef>
                <a:spcPts val="700"/>
              </a:spcBef>
              <a:spcAft>
                <a:spcPts val="0"/>
              </a:spcAft>
              <a:buSzPts val="1680"/>
              <a:buFont typeface="Noto Sans Symbols"/>
              <a:buChar char="❖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detect lost segments via duplicate ACKs.</a:t>
            </a:r>
            <a:endParaRPr/>
          </a:p>
          <a:p>
            <a:pPr indent="-273049" lvl="1" marL="639763" rtl="0" algn="l">
              <a:spcBef>
                <a:spcPts val="550"/>
              </a:spcBef>
              <a:spcAft>
                <a:spcPts val="0"/>
              </a:spcAft>
              <a:buSzPts val="1680"/>
              <a:buFont typeface="Noto Sans Symbols"/>
              <a:buChar char="▪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sender often sends many segments back-to-back</a:t>
            </a:r>
            <a:endParaRPr/>
          </a:p>
          <a:p>
            <a:pPr indent="-273049" lvl="1" marL="639763" rtl="0" algn="l">
              <a:spcBef>
                <a:spcPts val="550"/>
              </a:spcBef>
              <a:spcAft>
                <a:spcPts val="0"/>
              </a:spcAft>
              <a:buSzPts val="1680"/>
              <a:buFont typeface="Noto Sans Symbols"/>
              <a:buChar char="▪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if segment is lost, there will likely be many duplicate ACKs.</a:t>
            </a:r>
            <a:endParaRPr/>
          </a:p>
          <a:p>
            <a:pPr indent="-166369" lvl="1" marL="639763" rtl="0" algn="l">
              <a:spcBef>
                <a:spcPts val="55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166369" lvl="1" marL="639763" rtl="0" algn="l">
              <a:spcBef>
                <a:spcPts val="55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22"/>
          <p:cNvSpPr/>
          <p:nvPr/>
        </p:nvSpPr>
        <p:spPr>
          <a:xfrm>
            <a:off x="4827588" y="2143125"/>
            <a:ext cx="4316412" cy="38131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20"/>
              <a:buFont typeface="Noto Sans Symbols"/>
              <a:buNone/>
            </a:pPr>
            <a:r>
              <a:rPr i="0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sender receives 3 ACKs for same data </a:t>
            </a:r>
            <a:r>
              <a:rPr i="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(“triple duplicate ACKs”),</a:t>
            </a:r>
            <a:r>
              <a:rPr i="0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resend unacked segment with smallest seq #</a:t>
            </a:r>
            <a:endParaRPr/>
          </a:p>
          <a:p>
            <a:pPr indent="-238125" lvl="1" marL="46355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likely that unacked segment lost, so don’t wait for timeout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22"/>
          <p:cNvSpPr/>
          <p:nvPr/>
        </p:nvSpPr>
        <p:spPr>
          <a:xfrm>
            <a:off x="4751388" y="1914525"/>
            <a:ext cx="4392612" cy="3681413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89" name="Google Shape;589;p22"/>
          <p:cNvSpPr txBox="1"/>
          <p:nvPr/>
        </p:nvSpPr>
        <p:spPr>
          <a:xfrm>
            <a:off x="5808228" y="1613555"/>
            <a:ext cx="2355132" cy="5232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8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TCP fast retransmit</a:t>
            </a:r>
            <a:endParaRPr/>
          </a:p>
        </p:txBody>
      </p:sp>
      <p:pic>
        <p:nvPicPr>
          <p:cNvPr descr="underline_base" id="590" name="Google Shape;59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225" y="903288"/>
            <a:ext cx="4570413" cy="173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5" name="Google Shape;595;p23"/>
          <p:cNvCxnSpPr/>
          <p:nvPr/>
        </p:nvCxnSpPr>
        <p:spPr>
          <a:xfrm>
            <a:off x="3233738" y="2705399"/>
            <a:ext cx="2533650" cy="59055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6" name="Google Shape;596;p23"/>
          <p:cNvCxnSpPr/>
          <p:nvPr/>
        </p:nvCxnSpPr>
        <p:spPr>
          <a:xfrm>
            <a:off x="3233738" y="2933999"/>
            <a:ext cx="1757362" cy="414337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7" name="Google Shape;597;p23"/>
          <p:cNvCxnSpPr/>
          <p:nvPr/>
        </p:nvCxnSpPr>
        <p:spPr>
          <a:xfrm flipH="1">
            <a:off x="3230563" y="2400599"/>
            <a:ext cx="3175" cy="39941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8" name="Google Shape;598;p23"/>
          <p:cNvCxnSpPr/>
          <p:nvPr/>
        </p:nvCxnSpPr>
        <p:spPr>
          <a:xfrm>
            <a:off x="5748338" y="2476799"/>
            <a:ext cx="11112" cy="390366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9" name="Google Shape;599;p23"/>
          <p:cNvCxnSpPr/>
          <p:nvPr/>
        </p:nvCxnSpPr>
        <p:spPr>
          <a:xfrm flipH="1">
            <a:off x="3197225" y="3348336"/>
            <a:ext cx="2519363" cy="809625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0" name="Google Shape;600;p23"/>
          <p:cNvCxnSpPr/>
          <p:nvPr/>
        </p:nvCxnSpPr>
        <p:spPr>
          <a:xfrm>
            <a:off x="3233738" y="3162599"/>
            <a:ext cx="2533650" cy="59055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1" name="Google Shape;601;p23"/>
          <p:cNvCxnSpPr/>
          <p:nvPr/>
        </p:nvCxnSpPr>
        <p:spPr>
          <a:xfrm>
            <a:off x="3233738" y="3619799"/>
            <a:ext cx="2533650" cy="59055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2" name="Google Shape;602;p23"/>
          <p:cNvCxnSpPr/>
          <p:nvPr/>
        </p:nvCxnSpPr>
        <p:spPr>
          <a:xfrm>
            <a:off x="3233738" y="3391199"/>
            <a:ext cx="2533650" cy="59055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3" name="Google Shape;603;p23"/>
          <p:cNvCxnSpPr/>
          <p:nvPr/>
        </p:nvCxnSpPr>
        <p:spPr>
          <a:xfrm flipH="1">
            <a:off x="3198813" y="3772199"/>
            <a:ext cx="2530475" cy="830262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4" name="Google Shape;604;p23"/>
          <p:cNvCxnSpPr/>
          <p:nvPr/>
        </p:nvCxnSpPr>
        <p:spPr>
          <a:xfrm flipH="1">
            <a:off x="3233738" y="4000799"/>
            <a:ext cx="2506662" cy="887412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5" name="Google Shape;605;p23"/>
          <p:cNvCxnSpPr/>
          <p:nvPr/>
        </p:nvCxnSpPr>
        <p:spPr>
          <a:xfrm flipH="1">
            <a:off x="3233738" y="4229399"/>
            <a:ext cx="2495550" cy="900112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6" name="Google Shape;606;p23"/>
          <p:cNvSpPr txBox="1"/>
          <p:nvPr/>
        </p:nvSpPr>
        <p:spPr>
          <a:xfrm>
            <a:off x="4906963" y="3100686"/>
            <a:ext cx="2825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i="0"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07" name="Google Shape;607;p23"/>
          <p:cNvCxnSpPr/>
          <p:nvPr/>
        </p:nvCxnSpPr>
        <p:spPr>
          <a:xfrm>
            <a:off x="3259138" y="5170786"/>
            <a:ext cx="2533650" cy="59055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8" name="Google Shape;608;p23"/>
          <p:cNvSpPr txBox="1"/>
          <p:nvPr/>
        </p:nvSpPr>
        <p:spPr>
          <a:xfrm>
            <a:off x="1752600" y="6396335"/>
            <a:ext cx="5965825" cy="461665"/>
          </a:xfrm>
          <a:prstGeom prst="rect">
            <a:avLst/>
          </a:prstGeom>
          <a:solidFill>
            <a:srgbClr val="FEEFC9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fast retransmit after sender receipt of triple duplicate ACK</a:t>
            </a:r>
            <a:endParaRPr b="1" i="0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23"/>
          <p:cNvSpPr txBox="1"/>
          <p:nvPr/>
        </p:nvSpPr>
        <p:spPr>
          <a:xfrm>
            <a:off x="5275263" y="1525886"/>
            <a:ext cx="773112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Host B</a:t>
            </a:r>
            <a:endParaRPr/>
          </a:p>
        </p:txBody>
      </p:sp>
      <p:sp>
        <p:nvSpPr>
          <p:cNvPr id="610" name="Google Shape;610;p23"/>
          <p:cNvSpPr txBox="1"/>
          <p:nvPr/>
        </p:nvSpPr>
        <p:spPr>
          <a:xfrm>
            <a:off x="2941638" y="1543349"/>
            <a:ext cx="776287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Host A</a:t>
            </a:r>
            <a:endParaRPr/>
          </a:p>
        </p:txBody>
      </p:sp>
      <p:sp>
        <p:nvSpPr>
          <p:cNvPr id="611" name="Google Shape;611;p23"/>
          <p:cNvSpPr txBox="1"/>
          <p:nvPr/>
        </p:nvSpPr>
        <p:spPr>
          <a:xfrm>
            <a:off x="3381375" y="2626024"/>
            <a:ext cx="210666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Seq=92, 8 bytes of data</a:t>
            </a:r>
            <a:endParaRPr/>
          </a:p>
        </p:txBody>
      </p:sp>
      <p:grpSp>
        <p:nvGrpSpPr>
          <p:cNvPr id="612" name="Google Shape;612;p23"/>
          <p:cNvGrpSpPr/>
          <p:nvPr/>
        </p:nvGrpSpPr>
        <p:grpSpPr>
          <a:xfrm>
            <a:off x="3335338" y="3875386"/>
            <a:ext cx="949325" cy="304800"/>
            <a:chOff x="4215" y="2253"/>
            <a:chExt cx="598" cy="192"/>
          </a:xfrm>
        </p:grpSpPr>
        <p:sp>
          <p:nvSpPr>
            <p:cNvPr id="613" name="Google Shape;613;p23"/>
            <p:cNvSpPr/>
            <p:nvPr/>
          </p:nvSpPr>
          <p:spPr>
            <a:xfrm>
              <a:off x="4265" y="2274"/>
              <a:ext cx="471" cy="15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14" name="Google Shape;614;p23"/>
            <p:cNvSpPr txBox="1"/>
            <p:nvPr/>
          </p:nvSpPr>
          <p:spPr>
            <a:xfrm>
              <a:off x="4215" y="2253"/>
              <a:ext cx="598" cy="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ACK=100</a:t>
              </a:r>
              <a:endParaRPr i="0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615" name="Google Shape;615;p23"/>
          <p:cNvGrpSpPr/>
          <p:nvPr/>
        </p:nvGrpSpPr>
        <p:grpSpPr>
          <a:xfrm>
            <a:off x="2847976" y="2678411"/>
            <a:ext cx="400050" cy="3524250"/>
            <a:chOff x="396" y="868"/>
            <a:chExt cx="252" cy="2220"/>
          </a:xfrm>
        </p:grpSpPr>
        <p:sp>
          <p:nvSpPr>
            <p:cNvPr id="616" name="Google Shape;616;p23"/>
            <p:cNvSpPr txBox="1"/>
            <p:nvPr/>
          </p:nvSpPr>
          <p:spPr>
            <a:xfrm rot="-5400000">
              <a:off x="303" y="1869"/>
              <a:ext cx="438" cy="2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timeout</a:t>
              </a:r>
              <a:endParaRPr/>
            </a:p>
          </p:txBody>
        </p:sp>
        <p:grpSp>
          <p:nvGrpSpPr>
            <p:cNvPr id="617" name="Google Shape;617;p23"/>
            <p:cNvGrpSpPr/>
            <p:nvPr/>
          </p:nvGrpSpPr>
          <p:grpSpPr>
            <a:xfrm>
              <a:off x="488" y="868"/>
              <a:ext cx="66" cy="893"/>
              <a:chOff x="3099" y="1749"/>
              <a:chExt cx="66" cy="320"/>
            </a:xfrm>
          </p:grpSpPr>
          <p:cxnSp>
            <p:nvCxnSpPr>
              <p:cNvPr id="618" name="Google Shape;618;p23"/>
              <p:cNvCxnSpPr/>
              <p:nvPr/>
            </p:nvCxnSpPr>
            <p:spPr>
              <a:xfrm rot="10800000">
                <a:off x="3129" y="1749"/>
                <a:ext cx="0" cy="32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19" name="Google Shape;619;p23"/>
              <p:cNvCxnSpPr/>
              <p:nvPr/>
            </p:nvCxnSpPr>
            <p:spPr>
              <a:xfrm>
                <a:off x="3099" y="1752"/>
                <a:ext cx="66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20" name="Google Shape;620;p23"/>
            <p:cNvGrpSpPr/>
            <p:nvPr/>
          </p:nvGrpSpPr>
          <p:grpSpPr>
            <a:xfrm rot="10800000">
              <a:off x="484" y="2224"/>
              <a:ext cx="66" cy="864"/>
              <a:chOff x="3100" y="1749"/>
              <a:chExt cx="66" cy="320"/>
            </a:xfrm>
          </p:grpSpPr>
          <p:cxnSp>
            <p:nvCxnSpPr>
              <p:cNvPr id="621" name="Google Shape;621;p23"/>
              <p:cNvCxnSpPr/>
              <p:nvPr/>
            </p:nvCxnSpPr>
            <p:spPr>
              <a:xfrm rot="10800000">
                <a:off x="3130" y="1749"/>
                <a:ext cx="0" cy="32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22" name="Google Shape;622;p23"/>
              <p:cNvCxnSpPr/>
              <p:nvPr/>
            </p:nvCxnSpPr>
            <p:spPr>
              <a:xfrm>
                <a:off x="3100" y="1752"/>
                <a:ext cx="66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623" name="Google Shape;623;p23"/>
          <p:cNvGrpSpPr/>
          <p:nvPr/>
        </p:nvGrpSpPr>
        <p:grpSpPr>
          <a:xfrm>
            <a:off x="3346450" y="4186536"/>
            <a:ext cx="949325" cy="304800"/>
            <a:chOff x="35" y="1825"/>
            <a:chExt cx="598" cy="192"/>
          </a:xfrm>
        </p:grpSpPr>
        <p:sp>
          <p:nvSpPr>
            <p:cNvPr id="624" name="Google Shape;624;p23"/>
            <p:cNvSpPr/>
            <p:nvPr/>
          </p:nvSpPr>
          <p:spPr>
            <a:xfrm>
              <a:off x="101" y="1859"/>
              <a:ext cx="471" cy="12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25" name="Google Shape;625;p23"/>
            <p:cNvSpPr txBox="1"/>
            <p:nvPr/>
          </p:nvSpPr>
          <p:spPr>
            <a:xfrm>
              <a:off x="35" y="1825"/>
              <a:ext cx="598" cy="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ACK=100</a:t>
              </a:r>
              <a:endParaRPr i="0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626" name="Google Shape;626;p23"/>
          <p:cNvGrpSpPr/>
          <p:nvPr/>
        </p:nvGrpSpPr>
        <p:grpSpPr>
          <a:xfrm>
            <a:off x="3332163" y="4516736"/>
            <a:ext cx="949325" cy="304800"/>
            <a:chOff x="35" y="1825"/>
            <a:chExt cx="598" cy="192"/>
          </a:xfrm>
        </p:grpSpPr>
        <p:sp>
          <p:nvSpPr>
            <p:cNvPr id="627" name="Google Shape;627;p23"/>
            <p:cNvSpPr/>
            <p:nvPr/>
          </p:nvSpPr>
          <p:spPr>
            <a:xfrm>
              <a:off x="101" y="1859"/>
              <a:ext cx="471" cy="12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28" name="Google Shape;628;p23"/>
            <p:cNvSpPr txBox="1"/>
            <p:nvPr/>
          </p:nvSpPr>
          <p:spPr>
            <a:xfrm>
              <a:off x="35" y="1825"/>
              <a:ext cx="598" cy="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ACK=100</a:t>
              </a:r>
              <a:endParaRPr i="0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629" name="Google Shape;629;p23"/>
          <p:cNvGrpSpPr/>
          <p:nvPr/>
        </p:nvGrpSpPr>
        <p:grpSpPr>
          <a:xfrm>
            <a:off x="3340100" y="4813599"/>
            <a:ext cx="949325" cy="304800"/>
            <a:chOff x="35" y="1825"/>
            <a:chExt cx="598" cy="192"/>
          </a:xfrm>
        </p:grpSpPr>
        <p:sp>
          <p:nvSpPr>
            <p:cNvPr id="630" name="Google Shape;630;p23"/>
            <p:cNvSpPr/>
            <p:nvPr/>
          </p:nvSpPr>
          <p:spPr>
            <a:xfrm>
              <a:off x="101" y="1859"/>
              <a:ext cx="471" cy="12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31" name="Google Shape;631;p23"/>
            <p:cNvSpPr txBox="1"/>
            <p:nvPr/>
          </p:nvSpPr>
          <p:spPr>
            <a:xfrm>
              <a:off x="35" y="1825"/>
              <a:ext cx="598" cy="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ACK=100</a:t>
              </a:r>
              <a:endParaRPr i="0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632" name="Google Shape;632;p23"/>
          <p:cNvSpPr txBox="1"/>
          <p:nvPr>
            <p:ph type="title"/>
          </p:nvPr>
        </p:nvSpPr>
        <p:spPr>
          <a:xfrm>
            <a:off x="533400" y="220663"/>
            <a:ext cx="5040313" cy="906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TCP fast retransmit</a:t>
            </a:r>
            <a:endParaRPr/>
          </a:p>
        </p:txBody>
      </p:sp>
      <p:pic>
        <p:nvPicPr>
          <p:cNvPr descr="underline_base" id="633" name="Google Shape;63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225" y="903288"/>
            <a:ext cx="4570413" cy="173037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23"/>
          <p:cNvSpPr/>
          <p:nvPr/>
        </p:nvSpPr>
        <p:spPr>
          <a:xfrm>
            <a:off x="3449638" y="2948286"/>
            <a:ext cx="757237" cy="2254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35" name="Google Shape;635;p23"/>
          <p:cNvSpPr txBox="1"/>
          <p:nvPr/>
        </p:nvSpPr>
        <p:spPr>
          <a:xfrm>
            <a:off x="3357563" y="2892724"/>
            <a:ext cx="22812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Seq=100, 20 bytes of data</a:t>
            </a:r>
            <a:endParaRPr/>
          </a:p>
        </p:txBody>
      </p:sp>
      <p:sp>
        <p:nvSpPr>
          <p:cNvPr id="636" name="Google Shape;636;p23"/>
          <p:cNvSpPr/>
          <p:nvPr/>
        </p:nvSpPr>
        <p:spPr>
          <a:xfrm>
            <a:off x="3411538" y="5156499"/>
            <a:ext cx="757237" cy="2254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37" name="Google Shape;637;p23"/>
          <p:cNvSpPr txBox="1"/>
          <p:nvPr/>
        </p:nvSpPr>
        <p:spPr>
          <a:xfrm>
            <a:off x="3319463" y="5100936"/>
            <a:ext cx="22812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Seq=100, 20 bytes of data</a:t>
            </a:r>
            <a:endParaRPr/>
          </a:p>
        </p:txBody>
      </p:sp>
      <p:grpSp>
        <p:nvGrpSpPr>
          <p:cNvPr id="638" name="Google Shape;638;p23"/>
          <p:cNvGrpSpPr/>
          <p:nvPr/>
        </p:nvGrpSpPr>
        <p:grpSpPr>
          <a:xfrm>
            <a:off x="2851150" y="1783061"/>
            <a:ext cx="630238" cy="533400"/>
            <a:chOff x="-44" y="1473"/>
            <a:chExt cx="981" cy="1105"/>
          </a:xfrm>
        </p:grpSpPr>
        <p:pic>
          <p:nvPicPr>
            <p:cNvPr descr="desktop_computer_stylized_medium" id="639" name="Google Shape;639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0" name="Google Shape;640;p23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1" name="Google Shape;641;p23"/>
          <p:cNvGrpSpPr/>
          <p:nvPr/>
        </p:nvGrpSpPr>
        <p:grpSpPr>
          <a:xfrm flipH="1">
            <a:off x="5429250" y="1810049"/>
            <a:ext cx="654050" cy="579437"/>
            <a:chOff x="-44" y="1473"/>
            <a:chExt cx="981" cy="1105"/>
          </a:xfrm>
        </p:grpSpPr>
        <p:pic>
          <p:nvPicPr>
            <p:cNvPr descr="desktop_computer_stylized_medium" id="642" name="Google Shape;642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3" name="Google Shape;643;p23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4" name="Google Shape;644;p23"/>
          <p:cNvSpPr/>
          <p:nvPr/>
        </p:nvSpPr>
        <p:spPr>
          <a:xfrm>
            <a:off x="1466851" y="4942582"/>
            <a:ext cx="1552575" cy="36274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9050">
            <a:solidFill>
              <a:srgbClr val="AF7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24"/>
          <p:cNvSpPr txBox="1"/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Chapter 3 outline</a:t>
            </a:r>
            <a:endParaRPr/>
          </a:p>
        </p:txBody>
      </p:sp>
      <p:sp>
        <p:nvSpPr>
          <p:cNvPr id="650" name="Google Shape;650;p24"/>
          <p:cNvSpPr txBox="1"/>
          <p:nvPr>
            <p:ph idx="1" type="body"/>
          </p:nvPr>
        </p:nvSpPr>
        <p:spPr>
          <a:xfrm>
            <a:off x="609600" y="1589567"/>
            <a:ext cx="38862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66738" lvl="0" marL="566738" rtl="0" algn="l">
              <a:spcBef>
                <a:spcPts val="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rPr lang="en-US"/>
              <a:t>3.1 transport-layer services</a:t>
            </a:r>
            <a:endParaRPr/>
          </a:p>
          <a:p>
            <a:pPr indent="-566738" lvl="0" marL="566738" rtl="0" algn="l">
              <a:spcBef>
                <a:spcPts val="70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rPr lang="en-US"/>
              <a:t>3.2 multiplexing and demultiplexing</a:t>
            </a:r>
            <a:endParaRPr/>
          </a:p>
          <a:p>
            <a:pPr indent="-566738" lvl="0" marL="566738" rtl="0" algn="l">
              <a:spcBef>
                <a:spcPts val="70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rPr lang="en-US"/>
              <a:t>3.3 connectionless transport: UDP</a:t>
            </a:r>
            <a:endParaRPr/>
          </a:p>
          <a:p>
            <a:pPr indent="-566738" lvl="0" marL="566738" rtl="0" algn="l">
              <a:spcBef>
                <a:spcPts val="70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rPr lang="en-US"/>
              <a:t>3.4 principles of reliable data transfer</a:t>
            </a:r>
            <a:endParaRPr/>
          </a:p>
        </p:txBody>
      </p:sp>
      <p:sp>
        <p:nvSpPr>
          <p:cNvPr id="651" name="Google Shape;651;p24"/>
          <p:cNvSpPr txBox="1"/>
          <p:nvPr>
            <p:ph idx="2" type="body"/>
          </p:nvPr>
        </p:nvSpPr>
        <p:spPr>
          <a:xfrm>
            <a:off x="4495800" y="1600200"/>
            <a:ext cx="4251325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66738" lvl="0" marL="566738" rtl="0" algn="l">
              <a:spcBef>
                <a:spcPts val="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rPr lang="en-US">
                <a:solidFill>
                  <a:srgbClr val="CC0000"/>
                </a:solidFill>
              </a:rPr>
              <a:t>3.5 connection-oriented transport: TCP</a:t>
            </a:r>
            <a:endParaRPr/>
          </a:p>
          <a:p>
            <a:pPr indent="-273050" lvl="1" marL="912813" rtl="0" algn="l">
              <a:spcBef>
                <a:spcPts val="550"/>
              </a:spcBef>
              <a:spcAft>
                <a:spcPts val="0"/>
              </a:spcAft>
              <a:buSzPts val="1680"/>
              <a:buFont typeface="Noto Sans Symbols"/>
              <a:buChar char="▪"/>
            </a:pPr>
            <a:r>
              <a:rPr lang="en-US"/>
              <a:t>segment structure</a:t>
            </a:r>
            <a:endParaRPr/>
          </a:p>
          <a:p>
            <a:pPr indent="-273050" lvl="1" marL="912813" rtl="0" algn="l">
              <a:spcBef>
                <a:spcPts val="550"/>
              </a:spcBef>
              <a:spcAft>
                <a:spcPts val="0"/>
              </a:spcAft>
              <a:buSzPts val="1680"/>
              <a:buFont typeface="Noto Sans Symbols"/>
              <a:buChar char="▪"/>
            </a:pPr>
            <a:r>
              <a:rPr lang="en-US"/>
              <a:t>reliable data transfer</a:t>
            </a:r>
            <a:endParaRPr/>
          </a:p>
          <a:p>
            <a:pPr indent="-273050" lvl="1" marL="912813" rtl="0" algn="l">
              <a:spcBef>
                <a:spcPts val="550"/>
              </a:spcBef>
              <a:spcAft>
                <a:spcPts val="0"/>
              </a:spcAft>
              <a:buSzPts val="1680"/>
              <a:buFont typeface="Noto Sans Symbols"/>
              <a:buChar char="▪"/>
            </a:pPr>
            <a:r>
              <a:rPr lang="en-US">
                <a:solidFill>
                  <a:srgbClr val="CC0000"/>
                </a:solidFill>
              </a:rPr>
              <a:t>flow control</a:t>
            </a:r>
            <a:endParaRPr/>
          </a:p>
          <a:p>
            <a:pPr indent="-273050" lvl="1" marL="912813" rtl="0" algn="l">
              <a:spcBef>
                <a:spcPts val="550"/>
              </a:spcBef>
              <a:spcAft>
                <a:spcPts val="0"/>
              </a:spcAft>
              <a:buSzPts val="1680"/>
              <a:buFont typeface="Noto Sans Symbols"/>
              <a:buChar char="▪"/>
            </a:pPr>
            <a:r>
              <a:rPr lang="en-US"/>
              <a:t>connection management</a:t>
            </a:r>
            <a:endParaRPr/>
          </a:p>
          <a:p>
            <a:pPr indent="-566738" lvl="0" marL="566738" rtl="0" algn="l">
              <a:spcBef>
                <a:spcPts val="70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rPr lang="en-US"/>
              <a:t>3.6 principles of congestion control</a:t>
            </a:r>
            <a:endParaRPr/>
          </a:p>
          <a:p>
            <a:pPr indent="-566738" lvl="0" marL="566738" rtl="0" algn="l">
              <a:spcBef>
                <a:spcPts val="70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rPr lang="en-US"/>
              <a:t>3.7 TCP congestion control</a:t>
            </a:r>
            <a:endParaRPr/>
          </a:p>
        </p:txBody>
      </p:sp>
      <p:pic>
        <p:nvPicPr>
          <p:cNvPr descr="underline_base" id="652" name="Google Shape;65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5313" y="1039813"/>
            <a:ext cx="4387850" cy="173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25"/>
          <p:cNvSpPr txBox="1"/>
          <p:nvPr>
            <p:ph type="title"/>
          </p:nvPr>
        </p:nvSpPr>
        <p:spPr>
          <a:xfrm>
            <a:off x="341313" y="171450"/>
            <a:ext cx="7772400" cy="974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TCP flow control</a:t>
            </a:r>
            <a:endParaRPr/>
          </a:p>
        </p:txBody>
      </p:sp>
      <p:sp>
        <p:nvSpPr>
          <p:cNvPr id="658" name="Google Shape;658;p25"/>
          <p:cNvSpPr/>
          <p:nvPr/>
        </p:nvSpPr>
        <p:spPr>
          <a:xfrm>
            <a:off x="5068888" y="1576388"/>
            <a:ext cx="2524125" cy="3854450"/>
          </a:xfrm>
          <a:prstGeom prst="rect">
            <a:avLst/>
          </a:prstGeom>
          <a:solidFill>
            <a:srgbClr val="000099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59" name="Google Shape;659;p25"/>
          <p:cNvSpPr/>
          <p:nvPr/>
        </p:nvSpPr>
        <p:spPr>
          <a:xfrm>
            <a:off x="7510463" y="1570038"/>
            <a:ext cx="581025" cy="4206875"/>
          </a:xfrm>
          <a:custGeom>
            <a:rect b="b" l="l" r="r" t="t"/>
            <a:pathLst>
              <a:path extrusionOk="0" h="1284" w="366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>
            <a:gsLst>
              <a:gs pos="0">
                <a:schemeClr val="folHlink"/>
              </a:gs>
              <a:gs pos="100000">
                <a:schemeClr val="lt1"/>
              </a:gs>
            </a:gsLst>
            <a:lin ang="0" scaled="0"/>
          </a:gradFill>
          <a:ln cap="flat" cmpd="sng" w="9525">
            <a:solidFill>
              <a:srgbClr val="DDDD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25"/>
          <p:cNvSpPr/>
          <p:nvPr/>
        </p:nvSpPr>
        <p:spPr>
          <a:xfrm>
            <a:off x="4983163" y="1677988"/>
            <a:ext cx="2533650" cy="3814762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61" name="Google Shape;661;p25"/>
          <p:cNvSpPr/>
          <p:nvPr/>
        </p:nvSpPr>
        <p:spPr>
          <a:xfrm>
            <a:off x="5522913" y="1735138"/>
            <a:ext cx="1377950" cy="596900"/>
          </a:xfrm>
          <a:prstGeom prst="ellipse">
            <a:avLst/>
          </a:prstGeom>
          <a:solidFill>
            <a:srgbClr val="CC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</a:t>
            </a:r>
            <a:endParaRPr/>
          </a:p>
        </p:txBody>
      </p:sp>
      <p:grpSp>
        <p:nvGrpSpPr>
          <p:cNvPr id="662" name="Google Shape;662;p25"/>
          <p:cNvGrpSpPr/>
          <p:nvPr/>
        </p:nvGrpSpPr>
        <p:grpSpPr>
          <a:xfrm>
            <a:off x="5291138" y="2803525"/>
            <a:ext cx="1795463" cy="688975"/>
            <a:chOff x="1173" y="2345"/>
            <a:chExt cx="1131" cy="434"/>
          </a:xfrm>
        </p:grpSpPr>
        <p:sp>
          <p:nvSpPr>
            <p:cNvPr id="663" name="Google Shape;663;p25"/>
            <p:cNvSpPr/>
            <p:nvPr/>
          </p:nvSpPr>
          <p:spPr>
            <a:xfrm>
              <a:off x="1173" y="2345"/>
              <a:ext cx="1131" cy="434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64" name="Google Shape;664;p25"/>
            <p:cNvSpPr txBox="1"/>
            <p:nvPr/>
          </p:nvSpPr>
          <p:spPr>
            <a:xfrm>
              <a:off x="1235" y="2368"/>
              <a:ext cx="995" cy="3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TCP socket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receiver buffers</a:t>
              </a:r>
              <a:endParaRPr/>
            </a:p>
          </p:txBody>
        </p:sp>
      </p:grpSp>
      <p:sp>
        <p:nvSpPr>
          <p:cNvPr id="665" name="Google Shape;665;p25"/>
          <p:cNvSpPr/>
          <p:nvPr/>
        </p:nvSpPr>
        <p:spPr>
          <a:xfrm>
            <a:off x="5459413" y="3827463"/>
            <a:ext cx="1562100" cy="596900"/>
          </a:xfrm>
          <a:prstGeom prst="ellipse">
            <a:avLst/>
          </a:prstGeom>
          <a:solidFill>
            <a:srgbClr val="CC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25"/>
          <p:cNvSpPr txBox="1"/>
          <p:nvPr/>
        </p:nvSpPr>
        <p:spPr>
          <a:xfrm>
            <a:off x="6362701" y="3851275"/>
            <a:ext cx="55976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TCP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code</a:t>
            </a:r>
            <a:endParaRPr/>
          </a:p>
        </p:txBody>
      </p:sp>
      <p:sp>
        <p:nvSpPr>
          <p:cNvPr id="667" name="Google Shape;667;p25"/>
          <p:cNvSpPr/>
          <p:nvPr/>
        </p:nvSpPr>
        <p:spPr>
          <a:xfrm>
            <a:off x="5467351" y="4813300"/>
            <a:ext cx="1562100" cy="596900"/>
          </a:xfrm>
          <a:prstGeom prst="ellipse">
            <a:avLst/>
          </a:prstGeom>
          <a:solidFill>
            <a:srgbClr val="CC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25"/>
          <p:cNvSpPr txBox="1"/>
          <p:nvPr/>
        </p:nvSpPr>
        <p:spPr>
          <a:xfrm>
            <a:off x="6370638" y="4837113"/>
            <a:ext cx="55976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IP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code</a:t>
            </a:r>
            <a:endParaRPr/>
          </a:p>
        </p:txBody>
      </p:sp>
      <p:sp>
        <p:nvSpPr>
          <p:cNvPr id="669" name="Google Shape;669;p25"/>
          <p:cNvSpPr/>
          <p:nvPr/>
        </p:nvSpPr>
        <p:spPr>
          <a:xfrm>
            <a:off x="5969001" y="3370263"/>
            <a:ext cx="530225" cy="2505075"/>
          </a:xfrm>
          <a:custGeom>
            <a:rect b="b" l="l" r="r" t="t"/>
            <a:pathLst>
              <a:path extrusionOk="0" h="2005" w="412">
                <a:moveTo>
                  <a:pt x="56" y="2005"/>
                </a:moveTo>
                <a:cubicBezTo>
                  <a:pt x="80" y="1671"/>
                  <a:pt x="0" y="0"/>
                  <a:pt x="206" y="0"/>
                </a:cubicBezTo>
                <a:cubicBezTo>
                  <a:pt x="412" y="0"/>
                  <a:pt x="307" y="1587"/>
                  <a:pt x="334" y="2005"/>
                </a:cubicBezTo>
              </a:path>
            </a:pathLst>
          </a:cu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0" name="Google Shape;670;p25"/>
          <p:cNvCxnSpPr/>
          <p:nvPr/>
        </p:nvCxnSpPr>
        <p:spPr>
          <a:xfrm>
            <a:off x="4976813" y="4562475"/>
            <a:ext cx="254635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1" name="Google Shape;671;p25"/>
          <p:cNvCxnSpPr/>
          <p:nvPr/>
        </p:nvCxnSpPr>
        <p:spPr>
          <a:xfrm>
            <a:off x="4989513" y="2711450"/>
            <a:ext cx="254635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72" name="Google Shape;672;p25"/>
          <p:cNvGrpSpPr/>
          <p:nvPr/>
        </p:nvGrpSpPr>
        <p:grpSpPr>
          <a:xfrm>
            <a:off x="5965826" y="2595563"/>
            <a:ext cx="533400" cy="206375"/>
            <a:chOff x="2003" y="1816"/>
            <a:chExt cx="336" cy="130"/>
          </a:xfrm>
        </p:grpSpPr>
        <p:sp>
          <p:nvSpPr>
            <p:cNvPr id="673" name="Google Shape;673;p25"/>
            <p:cNvSpPr/>
            <p:nvPr/>
          </p:nvSpPr>
          <p:spPr>
            <a:xfrm>
              <a:off x="2003" y="1816"/>
              <a:ext cx="336" cy="130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74" name="Google Shape;674;p25"/>
            <p:cNvSpPr/>
            <p:nvPr/>
          </p:nvSpPr>
          <p:spPr>
            <a:xfrm>
              <a:off x="2105" y="1833"/>
              <a:ext cx="110" cy="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CC99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75" name="Google Shape;675;p25"/>
            <p:cNvSpPr/>
            <p:nvPr/>
          </p:nvSpPr>
          <p:spPr>
            <a:xfrm>
              <a:off x="2229" y="1891"/>
              <a:ext cx="29" cy="35"/>
            </a:xfrm>
            <a:prstGeom prst="rect">
              <a:avLst/>
            </a:prstGeom>
            <a:solidFill>
              <a:srgbClr val="CC9900"/>
            </a:solidFill>
            <a:ln cap="flat" cmpd="sng" w="9525">
              <a:solidFill>
                <a:srgbClr val="CC99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76" name="Google Shape;676;p25"/>
            <p:cNvSpPr/>
            <p:nvPr/>
          </p:nvSpPr>
          <p:spPr>
            <a:xfrm>
              <a:off x="2058" y="1892"/>
              <a:ext cx="29" cy="35"/>
            </a:xfrm>
            <a:prstGeom prst="rect">
              <a:avLst/>
            </a:prstGeom>
            <a:solidFill>
              <a:srgbClr val="CC9900"/>
            </a:solidFill>
            <a:ln cap="flat" cmpd="sng" w="9525">
              <a:solidFill>
                <a:srgbClr val="CC99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677" name="Google Shape;677;p25"/>
          <p:cNvSpPr/>
          <p:nvPr/>
        </p:nvSpPr>
        <p:spPr>
          <a:xfrm rot="10800000">
            <a:off x="5957888" y="2265363"/>
            <a:ext cx="530225" cy="595312"/>
          </a:xfrm>
          <a:custGeom>
            <a:rect b="b" l="l" r="r" t="t"/>
            <a:pathLst>
              <a:path extrusionOk="0" h="2005" w="412">
                <a:moveTo>
                  <a:pt x="56" y="2005"/>
                </a:moveTo>
                <a:cubicBezTo>
                  <a:pt x="80" y="1671"/>
                  <a:pt x="0" y="0"/>
                  <a:pt x="206" y="0"/>
                </a:cubicBezTo>
                <a:cubicBezTo>
                  <a:pt x="412" y="0"/>
                  <a:pt x="307" y="1587"/>
                  <a:pt x="334" y="2005"/>
                </a:cubicBezTo>
              </a:path>
            </a:pathLst>
          </a:cu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8" name="Google Shape;678;p25"/>
          <p:cNvGrpSpPr/>
          <p:nvPr/>
        </p:nvGrpSpPr>
        <p:grpSpPr>
          <a:xfrm>
            <a:off x="5148263" y="5548313"/>
            <a:ext cx="1006475" cy="211137"/>
            <a:chOff x="314" y="1591"/>
            <a:chExt cx="634" cy="133"/>
          </a:xfrm>
        </p:grpSpPr>
        <p:sp>
          <p:nvSpPr>
            <p:cNvPr id="679" name="Google Shape;679;p25"/>
            <p:cNvSpPr/>
            <p:nvPr/>
          </p:nvSpPr>
          <p:spPr>
            <a:xfrm>
              <a:off x="314" y="1591"/>
              <a:ext cx="634" cy="1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680" name="Google Shape;680;p25"/>
            <p:cNvCxnSpPr/>
            <p:nvPr/>
          </p:nvCxnSpPr>
          <p:spPr>
            <a:xfrm>
              <a:off x="388" y="1594"/>
              <a:ext cx="0" cy="13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1" name="Google Shape;681;p25"/>
            <p:cNvCxnSpPr/>
            <p:nvPr/>
          </p:nvCxnSpPr>
          <p:spPr>
            <a:xfrm>
              <a:off x="484" y="1594"/>
              <a:ext cx="0" cy="13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82" name="Google Shape;682;p25"/>
          <p:cNvSpPr/>
          <p:nvPr/>
        </p:nvSpPr>
        <p:spPr>
          <a:xfrm>
            <a:off x="5267326" y="4613275"/>
            <a:ext cx="876300" cy="209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83" name="Google Shape;683;p25"/>
          <p:cNvSpPr/>
          <p:nvPr/>
        </p:nvSpPr>
        <p:spPr>
          <a:xfrm>
            <a:off x="5424488" y="3571875"/>
            <a:ext cx="720725" cy="2095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84" name="Google Shape;684;p25"/>
          <p:cNvSpPr/>
          <p:nvPr/>
        </p:nvSpPr>
        <p:spPr>
          <a:xfrm>
            <a:off x="5432426" y="4613275"/>
            <a:ext cx="720725" cy="2095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85" name="Google Shape;685;p25"/>
          <p:cNvSpPr/>
          <p:nvPr/>
        </p:nvSpPr>
        <p:spPr>
          <a:xfrm>
            <a:off x="5427663" y="5545138"/>
            <a:ext cx="733425" cy="2127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686" name="Google Shape;686;p25"/>
          <p:cNvGrpSpPr/>
          <p:nvPr/>
        </p:nvGrpSpPr>
        <p:grpSpPr>
          <a:xfrm>
            <a:off x="7661276" y="2378075"/>
            <a:ext cx="1146175" cy="703263"/>
            <a:chOff x="638" y="1651"/>
            <a:chExt cx="722" cy="443"/>
          </a:xfrm>
        </p:grpSpPr>
        <p:sp>
          <p:nvSpPr>
            <p:cNvPr id="687" name="Google Shape;687;p25"/>
            <p:cNvSpPr txBox="1"/>
            <p:nvPr/>
          </p:nvSpPr>
          <p:spPr>
            <a:xfrm>
              <a:off x="638" y="1651"/>
              <a:ext cx="722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application</a:t>
              </a:r>
              <a:endParaRPr/>
            </a:p>
          </p:txBody>
        </p:sp>
        <p:sp>
          <p:nvSpPr>
            <p:cNvPr id="688" name="Google Shape;688;p25"/>
            <p:cNvSpPr txBox="1"/>
            <p:nvPr/>
          </p:nvSpPr>
          <p:spPr>
            <a:xfrm>
              <a:off x="647" y="1882"/>
              <a:ext cx="278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OS</a:t>
              </a:r>
              <a:endParaRPr/>
            </a:p>
          </p:txBody>
        </p:sp>
        <p:cxnSp>
          <p:nvCxnSpPr>
            <p:cNvPr id="689" name="Google Shape;689;p25"/>
            <p:cNvCxnSpPr/>
            <p:nvPr/>
          </p:nvCxnSpPr>
          <p:spPr>
            <a:xfrm>
              <a:off x="711" y="1870"/>
              <a:ext cx="548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sp>
        <p:nvSpPr>
          <p:cNvPr id="690" name="Google Shape;690;p25"/>
          <p:cNvSpPr txBox="1"/>
          <p:nvPr/>
        </p:nvSpPr>
        <p:spPr>
          <a:xfrm>
            <a:off x="4964113" y="6357938"/>
            <a:ext cx="271462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receiver protocol stack</a:t>
            </a:r>
            <a:endParaRPr/>
          </a:p>
        </p:txBody>
      </p:sp>
      <p:sp>
        <p:nvSpPr>
          <p:cNvPr id="691" name="Google Shape;691;p25"/>
          <p:cNvSpPr txBox="1"/>
          <p:nvPr/>
        </p:nvSpPr>
        <p:spPr>
          <a:xfrm>
            <a:off x="1673226" y="2035175"/>
            <a:ext cx="3192462" cy="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 may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remove data from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TCP socket buffers …. </a:t>
            </a:r>
            <a:endParaRPr/>
          </a:p>
        </p:txBody>
      </p:sp>
      <p:cxnSp>
        <p:nvCxnSpPr>
          <p:cNvPr id="692" name="Google Shape;692;p25"/>
          <p:cNvCxnSpPr/>
          <p:nvPr/>
        </p:nvCxnSpPr>
        <p:spPr>
          <a:xfrm>
            <a:off x="4883151" y="2451100"/>
            <a:ext cx="1041400" cy="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3" name="Google Shape;693;p25"/>
          <p:cNvSpPr txBox="1"/>
          <p:nvPr/>
        </p:nvSpPr>
        <p:spPr>
          <a:xfrm>
            <a:off x="2757488" y="3246438"/>
            <a:ext cx="2081213" cy="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… slower than TCP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receiver is delivering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(sender is sending)</a:t>
            </a:r>
            <a:endParaRPr/>
          </a:p>
        </p:txBody>
      </p:sp>
      <p:cxnSp>
        <p:nvCxnSpPr>
          <p:cNvPr id="694" name="Google Shape;694;p25"/>
          <p:cNvCxnSpPr/>
          <p:nvPr/>
        </p:nvCxnSpPr>
        <p:spPr>
          <a:xfrm>
            <a:off x="4803776" y="3656013"/>
            <a:ext cx="544512" cy="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5" name="Google Shape;695;p25"/>
          <p:cNvCxnSpPr/>
          <p:nvPr/>
        </p:nvCxnSpPr>
        <p:spPr>
          <a:xfrm>
            <a:off x="6042026" y="5910263"/>
            <a:ext cx="0" cy="34925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96" name="Google Shape;696;p25"/>
          <p:cNvSpPr txBox="1"/>
          <p:nvPr/>
        </p:nvSpPr>
        <p:spPr>
          <a:xfrm>
            <a:off x="4949826" y="5970588"/>
            <a:ext cx="11334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from sender</a:t>
            </a:r>
            <a:endParaRPr/>
          </a:p>
        </p:txBody>
      </p:sp>
      <p:grpSp>
        <p:nvGrpSpPr>
          <p:cNvPr id="697" name="Google Shape;697;p25"/>
          <p:cNvGrpSpPr/>
          <p:nvPr/>
        </p:nvGrpSpPr>
        <p:grpSpPr>
          <a:xfrm>
            <a:off x="363538" y="4194175"/>
            <a:ext cx="5395912" cy="1755775"/>
            <a:chOff x="221" y="2091"/>
            <a:chExt cx="3399" cy="1106"/>
          </a:xfrm>
        </p:grpSpPr>
        <p:cxnSp>
          <p:nvCxnSpPr>
            <p:cNvPr id="698" name="Google Shape;698;p25"/>
            <p:cNvCxnSpPr/>
            <p:nvPr/>
          </p:nvCxnSpPr>
          <p:spPr>
            <a:xfrm>
              <a:off x="3620" y="2455"/>
              <a:ext cx="0" cy="13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99" name="Google Shape;699;p25"/>
            <p:cNvSpPr/>
            <p:nvPr/>
          </p:nvSpPr>
          <p:spPr>
            <a:xfrm>
              <a:off x="221" y="2219"/>
              <a:ext cx="2295" cy="978"/>
            </a:xfrm>
            <a:prstGeom prst="rect">
              <a:avLst/>
            </a:prstGeom>
            <a:solidFill>
              <a:srgbClr val="FFFFFF"/>
            </a:solidFill>
            <a:ln cap="flat" cmpd="sng" w="28575">
              <a:solidFill>
                <a:srgbClr val="CC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00" name="Google Shape;700;p25"/>
            <p:cNvSpPr txBox="1"/>
            <p:nvPr/>
          </p:nvSpPr>
          <p:spPr>
            <a:xfrm>
              <a:off x="279" y="2315"/>
              <a:ext cx="2263" cy="6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receiver controls sender, so sender won’t overflow receiver’s buffer by transmitting too much, too fast</a:t>
              </a:r>
              <a:endParaRPr i="1" sz="1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grpSp>
          <p:nvGrpSpPr>
            <p:cNvPr id="701" name="Google Shape;701;p25"/>
            <p:cNvGrpSpPr/>
            <p:nvPr/>
          </p:nvGrpSpPr>
          <p:grpSpPr>
            <a:xfrm>
              <a:off x="510" y="2091"/>
              <a:ext cx="1217" cy="327"/>
              <a:chOff x="3486" y="272"/>
              <a:chExt cx="1134" cy="327"/>
            </a:xfrm>
          </p:grpSpPr>
          <p:sp>
            <p:nvSpPr>
              <p:cNvPr id="702" name="Google Shape;702;p25"/>
              <p:cNvSpPr/>
              <p:nvPr/>
            </p:nvSpPr>
            <p:spPr>
              <a:xfrm>
                <a:off x="3486" y="330"/>
                <a:ext cx="1134" cy="222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2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703" name="Google Shape;703;p25"/>
              <p:cNvSpPr txBox="1"/>
              <p:nvPr/>
            </p:nvSpPr>
            <p:spPr>
              <a:xfrm>
                <a:off x="3539" y="272"/>
                <a:ext cx="1011" cy="3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2800">
                    <a:solidFill>
                      <a:srgbClr val="CC0000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flow control</a:t>
                </a:r>
                <a:endParaRPr/>
              </a:p>
            </p:txBody>
          </p:sp>
        </p:grpSp>
        <p:cxnSp>
          <p:nvCxnSpPr>
            <p:cNvPr id="704" name="Google Shape;704;p25"/>
            <p:cNvCxnSpPr/>
            <p:nvPr/>
          </p:nvCxnSpPr>
          <p:spPr>
            <a:xfrm>
              <a:off x="3445" y="2578"/>
              <a:ext cx="0" cy="292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705" name="Google Shape;705;p25"/>
          <p:cNvCxnSpPr/>
          <p:nvPr/>
        </p:nvCxnSpPr>
        <p:spPr>
          <a:xfrm>
            <a:off x="7505701" y="5487988"/>
            <a:ext cx="0" cy="46355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descr="underline_base" id="706" name="Google Shape;70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475" y="893763"/>
            <a:ext cx="4570413" cy="173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7" name="Google Shape;707;p25"/>
          <p:cNvGrpSpPr/>
          <p:nvPr/>
        </p:nvGrpSpPr>
        <p:grpSpPr>
          <a:xfrm flipH="1">
            <a:off x="7743826" y="5081588"/>
            <a:ext cx="869950" cy="906462"/>
            <a:chOff x="-44" y="1473"/>
            <a:chExt cx="981" cy="1105"/>
          </a:xfrm>
        </p:grpSpPr>
        <p:pic>
          <p:nvPicPr>
            <p:cNvPr descr="desktop_computer_stylized_medium" id="708" name="Google Shape;708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9" name="Google Shape;709;p25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26"/>
          <p:cNvSpPr txBox="1"/>
          <p:nvPr>
            <p:ph type="title"/>
          </p:nvPr>
        </p:nvSpPr>
        <p:spPr>
          <a:xfrm>
            <a:off x="341313" y="171450"/>
            <a:ext cx="7772400" cy="974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TCP flow control</a:t>
            </a:r>
            <a:endParaRPr/>
          </a:p>
        </p:txBody>
      </p:sp>
      <p:pic>
        <p:nvPicPr>
          <p:cNvPr descr="underline_base" id="715" name="Google Shape;71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475" y="893763"/>
            <a:ext cx="4570413" cy="173037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26"/>
          <p:cNvSpPr txBox="1"/>
          <p:nvPr>
            <p:ph idx="2" type="body"/>
          </p:nvPr>
        </p:nvSpPr>
        <p:spPr>
          <a:xfrm>
            <a:off x="0" y="1524000"/>
            <a:ext cx="4227513" cy="3733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8" lvl="0" marL="319088" rtl="0" algn="l">
              <a:spcBef>
                <a:spcPts val="0"/>
              </a:spcBef>
              <a:spcAft>
                <a:spcPts val="0"/>
              </a:spcAft>
              <a:buSzPts val="1440"/>
              <a:buChar char="◻"/>
            </a:pPr>
            <a:r>
              <a:rPr lang="en-US" sz="2400"/>
              <a:t>receiver “advertises” free buffer space by including </a:t>
            </a: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rwnd</a:t>
            </a:r>
            <a:r>
              <a:rPr lang="en-US" sz="2400"/>
              <a:t> value in TCP header of receiver-to-sender segments</a:t>
            </a:r>
            <a:endParaRPr/>
          </a:p>
          <a:p>
            <a:pPr indent="-273050" lvl="1" marL="639763" rtl="0" algn="l">
              <a:spcBef>
                <a:spcPts val="550"/>
              </a:spcBef>
              <a:spcAft>
                <a:spcPts val="0"/>
              </a:spcAft>
              <a:buSzPts val="1400"/>
              <a:buChar char="🞑"/>
            </a:pPr>
            <a:r>
              <a:rPr b="1" lang="en-US" sz="2000">
                <a:latin typeface="Courier New"/>
                <a:ea typeface="Courier New"/>
                <a:cs typeface="Courier New"/>
                <a:sym typeface="Courier New"/>
              </a:rPr>
              <a:t>RcvBuffer </a:t>
            </a:r>
            <a:r>
              <a:rPr lang="en-US" sz="2000"/>
              <a:t>size set via socket options (typical default is 4096 bytes)</a:t>
            </a:r>
            <a:endParaRPr/>
          </a:p>
          <a:p>
            <a:pPr indent="-273050" lvl="1" marL="639763" rtl="0" algn="l">
              <a:spcBef>
                <a:spcPts val="550"/>
              </a:spcBef>
              <a:spcAft>
                <a:spcPts val="0"/>
              </a:spcAft>
              <a:buSzPts val="1400"/>
              <a:buChar char="🞑"/>
            </a:pPr>
            <a:r>
              <a:rPr lang="en-US" sz="2000"/>
              <a:t>many operating systems autoadjust </a:t>
            </a:r>
            <a:r>
              <a:rPr b="1" lang="en-US" sz="2000">
                <a:latin typeface="Courier New"/>
                <a:ea typeface="Courier New"/>
                <a:cs typeface="Courier New"/>
                <a:sym typeface="Courier New"/>
              </a:rPr>
              <a:t>RcvBuffer</a:t>
            </a:r>
            <a:endParaRPr sz="2000"/>
          </a:p>
        </p:txBody>
      </p:sp>
      <p:pic>
        <p:nvPicPr>
          <p:cNvPr id="717" name="Google Shape;717;p26"/>
          <p:cNvPicPr preferRelativeResize="0"/>
          <p:nvPr/>
        </p:nvPicPr>
        <p:blipFill rotWithShape="1">
          <a:blip r:embed="rId4">
            <a:alphaModFix/>
          </a:blip>
          <a:srcRect b="0" l="4349" r="2898" t="4702"/>
          <a:stretch/>
        </p:blipFill>
        <p:spPr>
          <a:xfrm>
            <a:off x="4227513" y="1524000"/>
            <a:ext cx="4876800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6"/>
          <p:cNvSpPr txBox="1"/>
          <p:nvPr/>
        </p:nvSpPr>
        <p:spPr>
          <a:xfrm>
            <a:off x="4227513" y="4422775"/>
            <a:ext cx="4916487" cy="1911350"/>
          </a:xfrm>
          <a:prstGeom prst="rect">
            <a:avLst/>
          </a:prstGeom>
          <a:solidFill>
            <a:srgbClr val="E0F0E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8" lvl="0" marL="319088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◻"/>
            </a:pPr>
            <a:r>
              <a:rPr i="0"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sender limits amount of unacked (“in-flight”) data to receiver’s </a:t>
            </a:r>
            <a:r>
              <a:rPr b="1" i="0"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rwnd </a:t>
            </a:r>
            <a:r>
              <a:rPr i="0"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value </a:t>
            </a:r>
            <a:endParaRPr/>
          </a:p>
          <a:p>
            <a:pPr indent="-319088" lvl="0" marL="319088" marR="0" rtl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◻"/>
            </a:pPr>
            <a:r>
              <a:rPr i="0"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guarantees receive buffer will not overflow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27"/>
          <p:cNvSpPr txBox="1"/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Chapter 3 outline</a:t>
            </a:r>
            <a:endParaRPr/>
          </a:p>
        </p:txBody>
      </p:sp>
      <p:sp>
        <p:nvSpPr>
          <p:cNvPr id="724" name="Google Shape;724;p27"/>
          <p:cNvSpPr txBox="1"/>
          <p:nvPr>
            <p:ph idx="1" type="body"/>
          </p:nvPr>
        </p:nvSpPr>
        <p:spPr>
          <a:xfrm>
            <a:off x="609600" y="1589567"/>
            <a:ext cx="38862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66738" lvl="0" marL="566738" rtl="0" algn="l">
              <a:spcBef>
                <a:spcPts val="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rPr lang="en-US"/>
              <a:t>3.1 transport-layer services</a:t>
            </a:r>
            <a:endParaRPr/>
          </a:p>
          <a:p>
            <a:pPr indent="-566738" lvl="0" marL="566738" rtl="0" algn="l">
              <a:spcBef>
                <a:spcPts val="70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rPr lang="en-US"/>
              <a:t>3.2 multiplexing and demultiplexing</a:t>
            </a:r>
            <a:endParaRPr/>
          </a:p>
          <a:p>
            <a:pPr indent="-566738" lvl="0" marL="566738" rtl="0" algn="l">
              <a:spcBef>
                <a:spcPts val="70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rPr lang="en-US"/>
              <a:t>3.3 connectionless transport: UDP</a:t>
            </a:r>
            <a:endParaRPr/>
          </a:p>
          <a:p>
            <a:pPr indent="-566738" lvl="0" marL="566738" rtl="0" algn="l">
              <a:spcBef>
                <a:spcPts val="70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rPr lang="en-US"/>
              <a:t>3.4 principles of reliable data transfer</a:t>
            </a:r>
            <a:endParaRPr/>
          </a:p>
        </p:txBody>
      </p:sp>
      <p:sp>
        <p:nvSpPr>
          <p:cNvPr id="725" name="Google Shape;725;p27"/>
          <p:cNvSpPr txBox="1"/>
          <p:nvPr>
            <p:ph idx="2" type="body"/>
          </p:nvPr>
        </p:nvSpPr>
        <p:spPr>
          <a:xfrm>
            <a:off x="4495800" y="1600200"/>
            <a:ext cx="4251325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66738" lvl="0" marL="566738" rtl="0" algn="l">
              <a:spcBef>
                <a:spcPts val="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rPr lang="en-US">
                <a:solidFill>
                  <a:srgbClr val="CC0000"/>
                </a:solidFill>
              </a:rPr>
              <a:t>3.5 connection-oriented transport: TCP</a:t>
            </a:r>
            <a:endParaRPr/>
          </a:p>
          <a:p>
            <a:pPr indent="-273050" lvl="1" marL="912813" rtl="0" algn="l">
              <a:spcBef>
                <a:spcPts val="550"/>
              </a:spcBef>
              <a:spcAft>
                <a:spcPts val="0"/>
              </a:spcAft>
              <a:buSzPts val="1680"/>
              <a:buFont typeface="Noto Sans Symbols"/>
              <a:buChar char="▪"/>
            </a:pPr>
            <a:r>
              <a:rPr lang="en-US"/>
              <a:t>segment structure</a:t>
            </a:r>
            <a:endParaRPr/>
          </a:p>
          <a:p>
            <a:pPr indent="-273050" lvl="1" marL="912813" rtl="0" algn="l">
              <a:spcBef>
                <a:spcPts val="550"/>
              </a:spcBef>
              <a:spcAft>
                <a:spcPts val="0"/>
              </a:spcAft>
              <a:buSzPts val="1680"/>
              <a:buFont typeface="Noto Sans Symbols"/>
              <a:buChar char="▪"/>
            </a:pPr>
            <a:r>
              <a:rPr lang="en-US"/>
              <a:t>reliable data transfer</a:t>
            </a:r>
            <a:endParaRPr/>
          </a:p>
          <a:p>
            <a:pPr indent="-273050" lvl="1" marL="912813" rtl="0" algn="l">
              <a:spcBef>
                <a:spcPts val="550"/>
              </a:spcBef>
              <a:spcAft>
                <a:spcPts val="0"/>
              </a:spcAft>
              <a:buSzPts val="1680"/>
              <a:buFont typeface="Noto Sans Symbols"/>
              <a:buChar char="▪"/>
            </a:pPr>
            <a:r>
              <a:rPr lang="en-US"/>
              <a:t>flow control</a:t>
            </a:r>
            <a:endParaRPr/>
          </a:p>
          <a:p>
            <a:pPr indent="-273050" lvl="1" marL="912813" rtl="0" algn="l">
              <a:spcBef>
                <a:spcPts val="550"/>
              </a:spcBef>
              <a:spcAft>
                <a:spcPts val="0"/>
              </a:spcAft>
              <a:buSzPts val="1680"/>
              <a:buFont typeface="Noto Sans Symbols"/>
              <a:buChar char="▪"/>
            </a:pPr>
            <a:r>
              <a:rPr lang="en-US">
                <a:solidFill>
                  <a:srgbClr val="CC0000"/>
                </a:solidFill>
              </a:rPr>
              <a:t>connection management</a:t>
            </a:r>
            <a:endParaRPr/>
          </a:p>
          <a:p>
            <a:pPr indent="-566738" lvl="0" marL="566738" rtl="0" algn="l">
              <a:spcBef>
                <a:spcPts val="70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rPr lang="en-US"/>
              <a:t>3.6 principles of congestion control</a:t>
            </a:r>
            <a:endParaRPr/>
          </a:p>
          <a:p>
            <a:pPr indent="-566738" lvl="0" marL="566738" rtl="0" algn="l">
              <a:spcBef>
                <a:spcPts val="70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rPr lang="en-US"/>
              <a:t>3.7 TCP congestion control</a:t>
            </a:r>
            <a:endParaRPr/>
          </a:p>
        </p:txBody>
      </p:sp>
      <p:pic>
        <p:nvPicPr>
          <p:cNvPr descr="underline_base" id="726" name="Google Shape;72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5313" y="1039813"/>
            <a:ext cx="4387850" cy="173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derline_base" id="731" name="Google Shape;73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175" y="930273"/>
            <a:ext cx="5027613" cy="173037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28"/>
          <p:cNvSpPr/>
          <p:nvPr/>
        </p:nvSpPr>
        <p:spPr>
          <a:xfrm>
            <a:off x="1100138" y="3316287"/>
            <a:ext cx="2279650" cy="2414588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33" name="Google Shape;733;p28"/>
          <p:cNvSpPr/>
          <p:nvPr/>
        </p:nvSpPr>
        <p:spPr>
          <a:xfrm>
            <a:off x="1060450" y="3370262"/>
            <a:ext cx="2270125" cy="2471738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34" name="Google Shape;734;p28"/>
          <p:cNvSpPr txBox="1"/>
          <p:nvPr>
            <p:ph type="title"/>
          </p:nvPr>
        </p:nvSpPr>
        <p:spPr>
          <a:xfrm>
            <a:off x="511175" y="193675"/>
            <a:ext cx="7772400" cy="911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Connection Management</a:t>
            </a:r>
            <a:endParaRPr/>
          </a:p>
        </p:txBody>
      </p:sp>
      <p:sp>
        <p:nvSpPr>
          <p:cNvPr id="735" name="Google Shape;735;p28"/>
          <p:cNvSpPr txBox="1"/>
          <p:nvPr>
            <p:ph idx="4294967295" type="body"/>
          </p:nvPr>
        </p:nvSpPr>
        <p:spPr>
          <a:xfrm>
            <a:off x="587375" y="1544635"/>
            <a:ext cx="8335963" cy="158432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8" lvl="0" marL="319088" rtl="0" algn="l">
              <a:spcBef>
                <a:spcPts val="0"/>
              </a:spcBef>
              <a:spcAft>
                <a:spcPts val="0"/>
              </a:spcAft>
              <a:buSzPts val="1440"/>
              <a:buChar char="◻"/>
            </a:pPr>
            <a:r>
              <a:rPr lang="en-US" sz="2400"/>
              <a:t>Before exchanging data, sender/receiver “handshake”:</a:t>
            </a:r>
            <a:endParaRPr/>
          </a:p>
          <a:p>
            <a:pPr indent="-273050" lvl="1" marL="639763" rtl="0" algn="l">
              <a:spcBef>
                <a:spcPts val="550"/>
              </a:spcBef>
              <a:spcAft>
                <a:spcPts val="0"/>
              </a:spcAft>
              <a:buSzPts val="1400"/>
              <a:buChar char="🞑"/>
            </a:pPr>
            <a:r>
              <a:rPr lang="en-US" sz="2000"/>
              <a:t>agree to establish connection</a:t>
            </a:r>
            <a:endParaRPr/>
          </a:p>
          <a:p>
            <a:pPr indent="-273050" lvl="1" marL="639763" rtl="0" algn="l">
              <a:spcBef>
                <a:spcPts val="550"/>
              </a:spcBef>
              <a:spcAft>
                <a:spcPts val="0"/>
              </a:spcAft>
              <a:buSzPts val="1400"/>
              <a:buChar char="🞑"/>
            </a:pPr>
            <a:r>
              <a:rPr lang="en-US" sz="2000"/>
              <a:t>agree on connection parameters</a:t>
            </a:r>
            <a:endParaRPr/>
          </a:p>
        </p:txBody>
      </p:sp>
      <p:cxnSp>
        <p:nvCxnSpPr>
          <p:cNvPr id="736" name="Google Shape;736;p28"/>
          <p:cNvCxnSpPr/>
          <p:nvPr/>
        </p:nvCxnSpPr>
        <p:spPr>
          <a:xfrm>
            <a:off x="1060450" y="3811587"/>
            <a:ext cx="22701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28"/>
          <p:cNvSpPr txBox="1"/>
          <p:nvPr/>
        </p:nvSpPr>
        <p:spPr>
          <a:xfrm>
            <a:off x="1074738" y="3924300"/>
            <a:ext cx="2335212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connection state: ESTAB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connection variables:</a:t>
            </a:r>
            <a:endParaRPr/>
          </a:p>
          <a:p>
            <a:pPr indent="0" lvl="1" marL="23018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seq # client-to-server</a:t>
            </a:r>
            <a:endParaRPr/>
          </a:p>
          <a:p>
            <a:pPr indent="0" lvl="1" marL="23018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server-to-client</a:t>
            </a:r>
            <a:endParaRPr/>
          </a:p>
          <a:p>
            <a:pPr indent="0" lvl="1" marL="23018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rcvBuffer</a:t>
            </a:r>
            <a:r>
              <a:rPr b="0" i="0" lang="en-US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size</a:t>
            </a:r>
            <a:endParaRPr/>
          </a:p>
          <a:p>
            <a:pPr indent="0" lvl="1" marL="23018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at server,client </a:t>
            </a:r>
            <a:endParaRPr/>
          </a:p>
          <a:p>
            <a:pPr indent="0" lvl="1" marL="23018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</a:t>
            </a:r>
            <a:endParaRPr/>
          </a:p>
        </p:txBody>
      </p:sp>
      <p:grpSp>
        <p:nvGrpSpPr>
          <p:cNvPr id="738" name="Google Shape;738;p28"/>
          <p:cNvGrpSpPr/>
          <p:nvPr/>
        </p:nvGrpSpPr>
        <p:grpSpPr>
          <a:xfrm>
            <a:off x="2008188" y="3725862"/>
            <a:ext cx="438150" cy="206375"/>
            <a:chOff x="344" y="1846"/>
            <a:chExt cx="336" cy="130"/>
          </a:xfrm>
        </p:grpSpPr>
        <p:sp>
          <p:nvSpPr>
            <p:cNvPr id="739" name="Google Shape;739;p28"/>
            <p:cNvSpPr/>
            <p:nvPr/>
          </p:nvSpPr>
          <p:spPr>
            <a:xfrm>
              <a:off x="344" y="1846"/>
              <a:ext cx="336" cy="130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40" name="Google Shape;740;p28"/>
            <p:cNvSpPr/>
            <p:nvPr/>
          </p:nvSpPr>
          <p:spPr>
            <a:xfrm>
              <a:off x="454" y="1863"/>
              <a:ext cx="112" cy="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CC99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41" name="Google Shape;741;p28"/>
            <p:cNvSpPr/>
            <p:nvPr/>
          </p:nvSpPr>
          <p:spPr>
            <a:xfrm>
              <a:off x="578" y="1921"/>
              <a:ext cx="29" cy="35"/>
            </a:xfrm>
            <a:prstGeom prst="rect">
              <a:avLst/>
            </a:prstGeom>
            <a:solidFill>
              <a:srgbClr val="CC9900"/>
            </a:solidFill>
            <a:ln cap="flat" cmpd="sng" w="9525">
              <a:solidFill>
                <a:srgbClr val="CC99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42" name="Google Shape;742;p28"/>
            <p:cNvSpPr/>
            <p:nvPr/>
          </p:nvSpPr>
          <p:spPr>
            <a:xfrm>
              <a:off x="407" y="1922"/>
              <a:ext cx="29" cy="35"/>
            </a:xfrm>
            <a:prstGeom prst="rect">
              <a:avLst/>
            </a:prstGeom>
            <a:solidFill>
              <a:srgbClr val="CC9900"/>
            </a:solidFill>
            <a:ln cap="flat" cmpd="sng" w="9525">
              <a:solidFill>
                <a:srgbClr val="CC99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43" name="Google Shape;743;p28"/>
          <p:cNvSpPr txBox="1"/>
          <p:nvPr/>
        </p:nvSpPr>
        <p:spPr>
          <a:xfrm>
            <a:off x="1004888" y="3427412"/>
            <a:ext cx="1146175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</a:t>
            </a:r>
            <a:endParaRPr/>
          </a:p>
        </p:txBody>
      </p:sp>
      <p:cxnSp>
        <p:nvCxnSpPr>
          <p:cNvPr id="744" name="Google Shape;744;p28"/>
          <p:cNvCxnSpPr/>
          <p:nvPr/>
        </p:nvCxnSpPr>
        <p:spPr>
          <a:xfrm>
            <a:off x="1066800" y="5307012"/>
            <a:ext cx="2268538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5" name="Google Shape;745;p28"/>
          <p:cNvSpPr txBox="1"/>
          <p:nvPr/>
        </p:nvSpPr>
        <p:spPr>
          <a:xfrm>
            <a:off x="1019175" y="5375275"/>
            <a:ext cx="90805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network</a:t>
            </a:r>
            <a:endParaRPr/>
          </a:p>
        </p:txBody>
      </p:sp>
      <p:sp>
        <p:nvSpPr>
          <p:cNvPr id="746" name="Google Shape;746;p28"/>
          <p:cNvSpPr/>
          <p:nvPr/>
        </p:nvSpPr>
        <p:spPr>
          <a:xfrm>
            <a:off x="1031875" y="5729287"/>
            <a:ext cx="2335213" cy="1809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47" name="Google Shape;747;p28"/>
          <p:cNvCxnSpPr/>
          <p:nvPr/>
        </p:nvCxnSpPr>
        <p:spPr>
          <a:xfrm>
            <a:off x="1060450" y="5718175"/>
            <a:ext cx="0" cy="23653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48" name="Google Shape;748;p28"/>
          <p:cNvCxnSpPr/>
          <p:nvPr/>
        </p:nvCxnSpPr>
        <p:spPr>
          <a:xfrm>
            <a:off x="3324225" y="5689600"/>
            <a:ext cx="0" cy="23653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49" name="Google Shape;749;p28"/>
          <p:cNvSpPr/>
          <p:nvPr/>
        </p:nvSpPr>
        <p:spPr>
          <a:xfrm flipH="1">
            <a:off x="587375" y="3373437"/>
            <a:ext cx="468313" cy="2490788"/>
          </a:xfrm>
          <a:custGeom>
            <a:rect b="b" l="l" r="r" t="t"/>
            <a:pathLst>
              <a:path extrusionOk="0" h="1284" w="366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>
            <a:gsLst>
              <a:gs pos="0">
                <a:schemeClr val="folHlink"/>
              </a:gs>
              <a:gs pos="100000">
                <a:schemeClr val="lt1"/>
              </a:gs>
            </a:gsLst>
            <a:lin ang="0" scaled="0"/>
          </a:gradFill>
          <a:ln cap="flat" cmpd="sng" w="9525">
            <a:solidFill>
              <a:srgbClr val="DDDD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8"/>
          <p:cNvSpPr/>
          <p:nvPr/>
        </p:nvSpPr>
        <p:spPr>
          <a:xfrm>
            <a:off x="5402263" y="3322637"/>
            <a:ext cx="2279650" cy="2414588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51" name="Google Shape;751;p28"/>
          <p:cNvSpPr/>
          <p:nvPr/>
        </p:nvSpPr>
        <p:spPr>
          <a:xfrm>
            <a:off x="5362575" y="3376612"/>
            <a:ext cx="2270125" cy="2471738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52" name="Google Shape;752;p28"/>
          <p:cNvCxnSpPr/>
          <p:nvPr/>
        </p:nvCxnSpPr>
        <p:spPr>
          <a:xfrm>
            <a:off x="5362575" y="3817937"/>
            <a:ext cx="22701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28"/>
          <p:cNvSpPr txBox="1"/>
          <p:nvPr/>
        </p:nvSpPr>
        <p:spPr>
          <a:xfrm>
            <a:off x="5376863" y="3930650"/>
            <a:ext cx="2335212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connection state: ESTAB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connection Variables:</a:t>
            </a:r>
            <a:endParaRPr/>
          </a:p>
          <a:p>
            <a:pPr indent="0" lvl="1" marL="23018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seq # client-to-server</a:t>
            </a:r>
            <a:endParaRPr/>
          </a:p>
          <a:p>
            <a:pPr indent="0" lvl="1" marL="23018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server-to-client</a:t>
            </a:r>
            <a:endParaRPr/>
          </a:p>
          <a:p>
            <a:pPr indent="0" lvl="1" marL="23018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rcvBuffer</a:t>
            </a:r>
            <a:r>
              <a:rPr b="0" i="0" lang="en-US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size</a:t>
            </a:r>
            <a:endParaRPr/>
          </a:p>
          <a:p>
            <a:pPr indent="0" lvl="1" marL="23018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at server,client </a:t>
            </a:r>
            <a:endParaRPr/>
          </a:p>
          <a:p>
            <a:pPr indent="0" lvl="1" marL="23018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</a:t>
            </a:r>
            <a:endParaRPr/>
          </a:p>
        </p:txBody>
      </p:sp>
      <p:grpSp>
        <p:nvGrpSpPr>
          <p:cNvPr id="754" name="Google Shape;754;p28"/>
          <p:cNvGrpSpPr/>
          <p:nvPr/>
        </p:nvGrpSpPr>
        <p:grpSpPr>
          <a:xfrm>
            <a:off x="6310313" y="3732212"/>
            <a:ext cx="438150" cy="206375"/>
            <a:chOff x="344" y="1846"/>
            <a:chExt cx="336" cy="130"/>
          </a:xfrm>
        </p:grpSpPr>
        <p:sp>
          <p:nvSpPr>
            <p:cNvPr id="755" name="Google Shape;755;p28"/>
            <p:cNvSpPr/>
            <p:nvPr/>
          </p:nvSpPr>
          <p:spPr>
            <a:xfrm>
              <a:off x="344" y="1846"/>
              <a:ext cx="336" cy="130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56" name="Google Shape;756;p28"/>
            <p:cNvSpPr/>
            <p:nvPr/>
          </p:nvSpPr>
          <p:spPr>
            <a:xfrm>
              <a:off x="454" y="1863"/>
              <a:ext cx="112" cy="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CC99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57" name="Google Shape;757;p28"/>
            <p:cNvSpPr/>
            <p:nvPr/>
          </p:nvSpPr>
          <p:spPr>
            <a:xfrm>
              <a:off x="578" y="1921"/>
              <a:ext cx="29" cy="35"/>
            </a:xfrm>
            <a:prstGeom prst="rect">
              <a:avLst/>
            </a:prstGeom>
            <a:solidFill>
              <a:srgbClr val="CC9900"/>
            </a:solidFill>
            <a:ln cap="flat" cmpd="sng" w="9525">
              <a:solidFill>
                <a:srgbClr val="CC99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58" name="Google Shape;758;p28"/>
            <p:cNvSpPr/>
            <p:nvPr/>
          </p:nvSpPr>
          <p:spPr>
            <a:xfrm>
              <a:off x="407" y="1922"/>
              <a:ext cx="29" cy="35"/>
            </a:xfrm>
            <a:prstGeom prst="rect">
              <a:avLst/>
            </a:prstGeom>
            <a:solidFill>
              <a:srgbClr val="CC9900"/>
            </a:solidFill>
            <a:ln cap="flat" cmpd="sng" w="9525">
              <a:solidFill>
                <a:srgbClr val="CC99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759" name="Google Shape;759;p28"/>
          <p:cNvSpPr txBox="1"/>
          <p:nvPr/>
        </p:nvSpPr>
        <p:spPr>
          <a:xfrm>
            <a:off x="5307013" y="3433762"/>
            <a:ext cx="1146175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</a:t>
            </a:r>
            <a:endParaRPr/>
          </a:p>
        </p:txBody>
      </p:sp>
      <p:cxnSp>
        <p:nvCxnSpPr>
          <p:cNvPr id="760" name="Google Shape;760;p28"/>
          <p:cNvCxnSpPr/>
          <p:nvPr/>
        </p:nvCxnSpPr>
        <p:spPr>
          <a:xfrm>
            <a:off x="5368925" y="5313362"/>
            <a:ext cx="2268538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1" name="Google Shape;761;p28"/>
          <p:cNvSpPr txBox="1"/>
          <p:nvPr/>
        </p:nvSpPr>
        <p:spPr>
          <a:xfrm>
            <a:off x="5321300" y="5381625"/>
            <a:ext cx="90805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network</a:t>
            </a:r>
            <a:endParaRPr/>
          </a:p>
        </p:txBody>
      </p:sp>
      <p:sp>
        <p:nvSpPr>
          <p:cNvPr id="762" name="Google Shape;762;p28"/>
          <p:cNvSpPr/>
          <p:nvPr/>
        </p:nvSpPr>
        <p:spPr>
          <a:xfrm>
            <a:off x="5334000" y="5735637"/>
            <a:ext cx="2335213" cy="1809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63" name="Google Shape;763;p28"/>
          <p:cNvCxnSpPr/>
          <p:nvPr/>
        </p:nvCxnSpPr>
        <p:spPr>
          <a:xfrm>
            <a:off x="5362575" y="5724525"/>
            <a:ext cx="0" cy="23653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64" name="Google Shape;764;p28"/>
          <p:cNvCxnSpPr/>
          <p:nvPr/>
        </p:nvCxnSpPr>
        <p:spPr>
          <a:xfrm>
            <a:off x="7626350" y="5695950"/>
            <a:ext cx="0" cy="23653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65" name="Google Shape;765;p28"/>
          <p:cNvSpPr/>
          <p:nvPr/>
        </p:nvSpPr>
        <p:spPr>
          <a:xfrm>
            <a:off x="7643813" y="3313112"/>
            <a:ext cx="468312" cy="2490788"/>
          </a:xfrm>
          <a:custGeom>
            <a:rect b="b" l="l" r="r" t="t"/>
            <a:pathLst>
              <a:path extrusionOk="0" h="1284" w="366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>
            <a:gsLst>
              <a:gs pos="0">
                <a:schemeClr val="folHlink"/>
              </a:gs>
              <a:gs pos="100000">
                <a:schemeClr val="lt1"/>
              </a:gs>
            </a:gsLst>
            <a:lin ang="0" scaled="0"/>
          </a:gradFill>
          <a:ln cap="flat" cmpd="sng" w="9525">
            <a:solidFill>
              <a:srgbClr val="DDDD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28"/>
          <p:cNvSpPr txBox="1"/>
          <p:nvPr/>
        </p:nvSpPr>
        <p:spPr>
          <a:xfrm>
            <a:off x="938213" y="6194425"/>
            <a:ext cx="289401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31775" lvl="0" marL="23177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Socket clientSocket =   </a:t>
            </a:r>
            <a:endParaRPr/>
          </a:p>
          <a:p>
            <a:pPr indent="-231775" lvl="0" marL="23177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newSocket("hostname","port number");</a:t>
            </a:r>
            <a:endParaRPr/>
          </a:p>
        </p:txBody>
      </p:sp>
      <p:sp>
        <p:nvSpPr>
          <p:cNvPr id="767" name="Google Shape;767;p28"/>
          <p:cNvSpPr txBox="1"/>
          <p:nvPr/>
        </p:nvSpPr>
        <p:spPr>
          <a:xfrm>
            <a:off x="5238750" y="6208712"/>
            <a:ext cx="2894013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31775" lvl="0" marL="23177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Socket connectionSocket = welcomeSocket.accept();</a:t>
            </a:r>
            <a:endParaRPr/>
          </a:p>
        </p:txBody>
      </p:sp>
      <p:grpSp>
        <p:nvGrpSpPr>
          <p:cNvPr id="768" name="Google Shape;768;p28"/>
          <p:cNvGrpSpPr/>
          <p:nvPr/>
        </p:nvGrpSpPr>
        <p:grpSpPr>
          <a:xfrm>
            <a:off x="111125" y="5405437"/>
            <a:ext cx="698500" cy="612775"/>
            <a:chOff x="-44" y="1473"/>
            <a:chExt cx="981" cy="1105"/>
          </a:xfrm>
        </p:grpSpPr>
        <p:pic>
          <p:nvPicPr>
            <p:cNvPr descr="desktop_computer_stylized_medium" id="769" name="Google Shape;769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0" name="Google Shape;770;p28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1" name="Google Shape;771;p28"/>
          <p:cNvGrpSpPr/>
          <p:nvPr/>
        </p:nvGrpSpPr>
        <p:grpSpPr>
          <a:xfrm>
            <a:off x="7926388" y="5303837"/>
            <a:ext cx="415925" cy="627063"/>
            <a:chOff x="4140" y="429"/>
            <a:chExt cx="1425" cy="2396"/>
          </a:xfrm>
        </p:grpSpPr>
        <p:sp>
          <p:nvSpPr>
            <p:cNvPr id="772" name="Google Shape;772;p28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28"/>
            <p:cNvSpPr/>
            <p:nvPr/>
          </p:nvSpPr>
          <p:spPr>
            <a:xfrm>
              <a:off x="4205" y="429"/>
              <a:ext cx="1050" cy="2287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74" name="Google Shape;774;p28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28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28"/>
            <p:cNvSpPr/>
            <p:nvPr/>
          </p:nvSpPr>
          <p:spPr>
            <a:xfrm>
              <a:off x="4211" y="696"/>
              <a:ext cx="598" cy="42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grpSp>
          <p:nvGrpSpPr>
            <p:cNvPr id="777" name="Google Shape;777;p28"/>
            <p:cNvGrpSpPr/>
            <p:nvPr/>
          </p:nvGrpSpPr>
          <p:grpSpPr>
            <a:xfrm>
              <a:off x="4749" y="666"/>
              <a:ext cx="582" cy="146"/>
              <a:chOff x="614" y="2566"/>
              <a:chExt cx="726" cy="140"/>
            </a:xfrm>
          </p:grpSpPr>
          <p:sp>
            <p:nvSpPr>
              <p:cNvPr id="778" name="Google Shape;778;p28"/>
              <p:cNvSpPr/>
              <p:nvPr/>
            </p:nvSpPr>
            <p:spPr>
              <a:xfrm>
                <a:off x="614" y="2566"/>
                <a:ext cx="726" cy="14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2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779" name="Google Shape;779;p28"/>
              <p:cNvSpPr/>
              <p:nvPr/>
            </p:nvSpPr>
            <p:spPr>
              <a:xfrm>
                <a:off x="628" y="2583"/>
                <a:ext cx="692" cy="105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2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sp>
          <p:nvSpPr>
            <p:cNvPr id="780" name="Google Shape;780;p28"/>
            <p:cNvSpPr/>
            <p:nvPr/>
          </p:nvSpPr>
          <p:spPr>
            <a:xfrm>
              <a:off x="4222" y="1017"/>
              <a:ext cx="598" cy="49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grpSp>
          <p:nvGrpSpPr>
            <p:cNvPr id="781" name="Google Shape;781;p28"/>
            <p:cNvGrpSpPr/>
            <p:nvPr/>
          </p:nvGrpSpPr>
          <p:grpSpPr>
            <a:xfrm>
              <a:off x="4749" y="993"/>
              <a:ext cx="576" cy="133"/>
              <a:chOff x="617" y="2567"/>
              <a:chExt cx="719" cy="138"/>
            </a:xfrm>
          </p:grpSpPr>
          <p:sp>
            <p:nvSpPr>
              <p:cNvPr id="782" name="Google Shape;782;p28"/>
              <p:cNvSpPr/>
              <p:nvPr/>
            </p:nvSpPr>
            <p:spPr>
              <a:xfrm>
                <a:off x="617" y="2567"/>
                <a:ext cx="719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2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783" name="Google Shape;783;p28"/>
              <p:cNvSpPr/>
              <p:nvPr/>
            </p:nvSpPr>
            <p:spPr>
              <a:xfrm>
                <a:off x="630" y="2586"/>
                <a:ext cx="679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2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sp>
          <p:nvSpPr>
            <p:cNvPr id="784" name="Google Shape;784;p28"/>
            <p:cNvSpPr/>
            <p:nvPr/>
          </p:nvSpPr>
          <p:spPr>
            <a:xfrm>
              <a:off x="4216" y="1357"/>
              <a:ext cx="598" cy="49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85" name="Google Shape;785;p28"/>
            <p:cNvSpPr/>
            <p:nvPr/>
          </p:nvSpPr>
          <p:spPr>
            <a:xfrm>
              <a:off x="4227" y="1654"/>
              <a:ext cx="598" cy="49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grpSp>
          <p:nvGrpSpPr>
            <p:cNvPr id="786" name="Google Shape;786;p28"/>
            <p:cNvGrpSpPr/>
            <p:nvPr/>
          </p:nvGrpSpPr>
          <p:grpSpPr>
            <a:xfrm>
              <a:off x="4733" y="1636"/>
              <a:ext cx="582" cy="139"/>
              <a:chOff x="611" y="2576"/>
              <a:chExt cx="725" cy="128"/>
            </a:xfrm>
          </p:grpSpPr>
          <p:sp>
            <p:nvSpPr>
              <p:cNvPr id="787" name="Google Shape;787;p28"/>
              <p:cNvSpPr/>
              <p:nvPr/>
            </p:nvSpPr>
            <p:spPr>
              <a:xfrm>
                <a:off x="611" y="2576"/>
                <a:ext cx="725" cy="12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2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788" name="Google Shape;788;p28"/>
              <p:cNvSpPr/>
              <p:nvPr/>
            </p:nvSpPr>
            <p:spPr>
              <a:xfrm>
                <a:off x="625" y="2588"/>
                <a:ext cx="691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2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sp>
          <p:nvSpPr>
            <p:cNvPr id="789" name="Google Shape;789;p28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90" name="Google Shape;790;p28"/>
            <p:cNvGrpSpPr/>
            <p:nvPr/>
          </p:nvGrpSpPr>
          <p:grpSpPr>
            <a:xfrm>
              <a:off x="4738" y="1327"/>
              <a:ext cx="582" cy="140"/>
              <a:chOff x="613" y="2568"/>
              <a:chExt cx="725" cy="140"/>
            </a:xfrm>
          </p:grpSpPr>
          <p:sp>
            <p:nvSpPr>
              <p:cNvPr id="791" name="Google Shape;791;p28"/>
              <p:cNvSpPr/>
              <p:nvPr/>
            </p:nvSpPr>
            <p:spPr>
              <a:xfrm>
                <a:off x="613" y="2568"/>
                <a:ext cx="725" cy="14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2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792" name="Google Shape;792;p28"/>
              <p:cNvSpPr/>
              <p:nvPr/>
            </p:nvSpPr>
            <p:spPr>
              <a:xfrm>
                <a:off x="627" y="2586"/>
                <a:ext cx="691" cy="103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2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sp>
          <p:nvSpPr>
            <p:cNvPr id="793" name="Google Shape;793;p28"/>
            <p:cNvSpPr/>
            <p:nvPr/>
          </p:nvSpPr>
          <p:spPr>
            <a:xfrm>
              <a:off x="5250" y="429"/>
              <a:ext cx="71" cy="2287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94" name="Google Shape;794;p28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28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28"/>
            <p:cNvSpPr/>
            <p:nvPr/>
          </p:nvSpPr>
          <p:spPr>
            <a:xfrm>
              <a:off x="5516" y="2613"/>
              <a:ext cx="49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97" name="Google Shape;797;p28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28"/>
            <p:cNvSpPr/>
            <p:nvPr/>
          </p:nvSpPr>
          <p:spPr>
            <a:xfrm>
              <a:off x="4140" y="2679"/>
              <a:ext cx="1197" cy="146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99" name="Google Shape;799;p28"/>
            <p:cNvSpPr/>
            <p:nvPr/>
          </p:nvSpPr>
          <p:spPr>
            <a:xfrm>
              <a:off x="4205" y="2710"/>
              <a:ext cx="1071" cy="85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00" name="Google Shape;800;p28"/>
            <p:cNvSpPr/>
            <p:nvPr/>
          </p:nvSpPr>
          <p:spPr>
            <a:xfrm>
              <a:off x="4309" y="2382"/>
              <a:ext cx="158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01" name="Google Shape;801;p28"/>
            <p:cNvSpPr/>
            <p:nvPr/>
          </p:nvSpPr>
          <p:spPr>
            <a:xfrm>
              <a:off x="4488" y="2382"/>
              <a:ext cx="158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28"/>
            <p:cNvSpPr/>
            <p:nvPr/>
          </p:nvSpPr>
          <p:spPr>
            <a:xfrm>
              <a:off x="4662" y="2382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03" name="Google Shape;803;p28"/>
            <p:cNvSpPr/>
            <p:nvPr/>
          </p:nvSpPr>
          <p:spPr>
            <a:xfrm>
              <a:off x="5065" y="1836"/>
              <a:ext cx="82" cy="758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derline_base" id="808" name="Google Shape;80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779463"/>
            <a:ext cx="4570413" cy="173037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29"/>
          <p:cNvSpPr txBox="1"/>
          <p:nvPr>
            <p:ph type="title"/>
          </p:nvPr>
        </p:nvSpPr>
        <p:spPr>
          <a:xfrm>
            <a:off x="500063" y="166688"/>
            <a:ext cx="5356225" cy="849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TCP 3-way handshake</a:t>
            </a:r>
            <a:endParaRPr/>
          </a:p>
        </p:txBody>
      </p:sp>
      <p:cxnSp>
        <p:nvCxnSpPr>
          <p:cNvPr id="810" name="Google Shape;810;p29"/>
          <p:cNvCxnSpPr/>
          <p:nvPr/>
        </p:nvCxnSpPr>
        <p:spPr>
          <a:xfrm flipH="1">
            <a:off x="3200400" y="2667000"/>
            <a:ext cx="1588" cy="2470150"/>
          </a:xfrm>
          <a:prstGeom prst="straightConnector1">
            <a:avLst/>
          </a:prstGeom>
          <a:noFill/>
          <a:ln cap="flat" cmpd="sng" w="9525">
            <a:solidFill>
              <a:srgbClr val="77777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11" name="Google Shape;811;p29"/>
          <p:cNvGrpSpPr/>
          <p:nvPr/>
        </p:nvGrpSpPr>
        <p:grpSpPr>
          <a:xfrm>
            <a:off x="1214438" y="2593975"/>
            <a:ext cx="4494212" cy="955675"/>
            <a:chOff x="810" y="1363"/>
            <a:chExt cx="2831" cy="602"/>
          </a:xfrm>
        </p:grpSpPr>
        <p:cxnSp>
          <p:nvCxnSpPr>
            <p:cNvPr id="812" name="Google Shape;812;p29"/>
            <p:cNvCxnSpPr/>
            <p:nvPr/>
          </p:nvCxnSpPr>
          <p:spPr>
            <a:xfrm>
              <a:off x="2062" y="1502"/>
              <a:ext cx="1579" cy="463"/>
            </a:xfrm>
            <a:prstGeom prst="straightConnector1">
              <a:avLst/>
            </a:prstGeom>
            <a:noFill/>
            <a:ln cap="flat" cmpd="sng" w="28575">
              <a:solidFill>
                <a:srgbClr val="00009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13" name="Google Shape;813;p29"/>
            <p:cNvSpPr/>
            <p:nvPr/>
          </p:nvSpPr>
          <p:spPr>
            <a:xfrm>
              <a:off x="2518" y="1565"/>
              <a:ext cx="590" cy="2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14" name="Google Shape;814;p29"/>
            <p:cNvSpPr txBox="1"/>
            <p:nvPr/>
          </p:nvSpPr>
          <p:spPr>
            <a:xfrm>
              <a:off x="2310" y="1624"/>
              <a:ext cx="1096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SYNbit=1, Seq=x</a:t>
              </a:r>
              <a:endParaRPr/>
            </a:p>
          </p:txBody>
        </p:sp>
        <p:sp>
          <p:nvSpPr>
            <p:cNvPr id="815" name="Google Shape;815;p29"/>
            <p:cNvSpPr txBox="1"/>
            <p:nvPr/>
          </p:nvSpPr>
          <p:spPr>
            <a:xfrm>
              <a:off x="810" y="1363"/>
              <a:ext cx="123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choose init seq num, x</a:t>
              </a:r>
              <a:endParaRPr/>
            </a:p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send TCP SYN msg</a:t>
              </a:r>
              <a:endParaRPr/>
            </a:p>
          </p:txBody>
        </p:sp>
      </p:grpSp>
      <p:cxnSp>
        <p:nvCxnSpPr>
          <p:cNvPr id="816" name="Google Shape;816;p29"/>
          <p:cNvCxnSpPr/>
          <p:nvPr/>
        </p:nvCxnSpPr>
        <p:spPr>
          <a:xfrm flipH="1">
            <a:off x="5789613" y="2736850"/>
            <a:ext cx="1587" cy="3417888"/>
          </a:xfrm>
          <a:prstGeom prst="straightConnector1">
            <a:avLst/>
          </a:prstGeom>
          <a:noFill/>
          <a:ln cap="flat" cmpd="sng" w="9525">
            <a:solidFill>
              <a:srgbClr val="77777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7" name="Google Shape;817;p29"/>
          <p:cNvSpPr txBox="1"/>
          <p:nvPr/>
        </p:nvSpPr>
        <p:spPr>
          <a:xfrm>
            <a:off x="7975600" y="5575300"/>
            <a:ext cx="771525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600">
                <a:solidFill>
                  <a:srgbClr val="CC0000"/>
                </a:solidFill>
                <a:latin typeface="Tahoma"/>
                <a:ea typeface="Tahoma"/>
                <a:cs typeface="Tahoma"/>
                <a:sym typeface="Tahoma"/>
              </a:rPr>
              <a:t>ESTAB</a:t>
            </a:r>
            <a:endParaRPr/>
          </a:p>
        </p:txBody>
      </p:sp>
      <p:grpSp>
        <p:nvGrpSpPr>
          <p:cNvPr id="818" name="Google Shape;818;p29"/>
          <p:cNvGrpSpPr/>
          <p:nvPr/>
        </p:nvGrpSpPr>
        <p:grpSpPr>
          <a:xfrm>
            <a:off x="3198812" y="3263900"/>
            <a:ext cx="4567237" cy="1425575"/>
            <a:chOff x="2060" y="1785"/>
            <a:chExt cx="2847" cy="898"/>
          </a:xfrm>
        </p:grpSpPr>
        <p:cxnSp>
          <p:nvCxnSpPr>
            <p:cNvPr id="819" name="Google Shape;819;p29"/>
            <p:cNvCxnSpPr/>
            <p:nvPr/>
          </p:nvCxnSpPr>
          <p:spPr>
            <a:xfrm flipH="1">
              <a:off x="2060" y="2031"/>
              <a:ext cx="1580" cy="652"/>
            </a:xfrm>
            <a:prstGeom prst="straightConnector1">
              <a:avLst/>
            </a:prstGeom>
            <a:noFill/>
            <a:ln cap="flat" cmpd="sng" w="28575">
              <a:solidFill>
                <a:srgbClr val="00009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20" name="Google Shape;820;p29"/>
            <p:cNvSpPr/>
            <p:nvPr/>
          </p:nvSpPr>
          <p:spPr>
            <a:xfrm>
              <a:off x="2381" y="2206"/>
              <a:ext cx="896" cy="32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21" name="Google Shape;821;p29"/>
            <p:cNvSpPr txBox="1"/>
            <p:nvPr/>
          </p:nvSpPr>
          <p:spPr>
            <a:xfrm>
              <a:off x="2159" y="2169"/>
              <a:ext cx="1534" cy="3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SYNbit=1, Seq=y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ACKbit=1; ACKnum=x+1</a:t>
              </a:r>
              <a:endParaRPr/>
            </a:p>
          </p:txBody>
        </p:sp>
        <p:sp>
          <p:nvSpPr>
            <p:cNvPr id="822" name="Google Shape;822;p29"/>
            <p:cNvSpPr txBox="1"/>
            <p:nvPr/>
          </p:nvSpPr>
          <p:spPr>
            <a:xfrm>
              <a:off x="3676" y="1785"/>
              <a:ext cx="1231" cy="4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choose init seq num, y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send TCP SYNACK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msg, acking SYN</a:t>
              </a:r>
              <a:endParaRPr/>
            </a:p>
          </p:txBody>
        </p:sp>
      </p:grpSp>
      <p:grpSp>
        <p:nvGrpSpPr>
          <p:cNvPr id="823" name="Google Shape;823;p29"/>
          <p:cNvGrpSpPr/>
          <p:nvPr/>
        </p:nvGrpSpPr>
        <p:grpSpPr>
          <a:xfrm>
            <a:off x="915988" y="4362450"/>
            <a:ext cx="6630987" cy="1373188"/>
            <a:chOff x="622" y="2477"/>
            <a:chExt cx="4177" cy="865"/>
          </a:xfrm>
        </p:grpSpPr>
        <p:cxnSp>
          <p:nvCxnSpPr>
            <p:cNvPr id="824" name="Google Shape;824;p29"/>
            <p:cNvCxnSpPr/>
            <p:nvPr/>
          </p:nvCxnSpPr>
          <p:spPr>
            <a:xfrm>
              <a:off x="2073" y="2728"/>
              <a:ext cx="1579" cy="463"/>
            </a:xfrm>
            <a:prstGeom prst="straightConnector1">
              <a:avLst/>
            </a:prstGeom>
            <a:noFill/>
            <a:ln cap="flat" cmpd="sng" w="28575">
              <a:solidFill>
                <a:srgbClr val="00009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25" name="Google Shape;825;p29"/>
            <p:cNvSpPr/>
            <p:nvPr/>
          </p:nvSpPr>
          <p:spPr>
            <a:xfrm>
              <a:off x="2486" y="2806"/>
              <a:ext cx="775" cy="2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26" name="Google Shape;826;p29"/>
            <p:cNvSpPr txBox="1"/>
            <p:nvPr/>
          </p:nvSpPr>
          <p:spPr>
            <a:xfrm>
              <a:off x="2092" y="2852"/>
              <a:ext cx="1529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ACKbit=1, ACKnum=y+1</a:t>
              </a:r>
              <a:endParaRPr/>
            </a:p>
          </p:txBody>
        </p:sp>
        <p:sp>
          <p:nvSpPr>
            <p:cNvPr id="827" name="Google Shape;827;p29"/>
            <p:cNvSpPr txBox="1"/>
            <p:nvPr/>
          </p:nvSpPr>
          <p:spPr>
            <a:xfrm>
              <a:off x="622" y="2477"/>
              <a:ext cx="1422" cy="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received SYNACK(x) </a:t>
              </a:r>
              <a:endParaRPr/>
            </a:p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indicates server is live;</a:t>
              </a:r>
              <a:endParaRPr/>
            </a:p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send ACK for SYNACK;</a:t>
              </a:r>
              <a:endParaRPr/>
            </a:p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this segment may contain </a:t>
              </a:r>
              <a:endParaRPr/>
            </a:p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client-to-server data</a:t>
              </a:r>
              <a:endParaRPr/>
            </a:p>
          </p:txBody>
        </p:sp>
        <p:sp>
          <p:nvSpPr>
            <p:cNvPr id="828" name="Google Shape;828;p29"/>
            <p:cNvSpPr txBox="1"/>
            <p:nvPr/>
          </p:nvSpPr>
          <p:spPr>
            <a:xfrm>
              <a:off x="3640" y="3042"/>
              <a:ext cx="1159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received ACK(y) 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indicates client is live</a:t>
              </a:r>
              <a:endParaRPr/>
            </a:p>
          </p:txBody>
        </p:sp>
      </p:grpSp>
      <p:grpSp>
        <p:nvGrpSpPr>
          <p:cNvPr id="829" name="Google Shape;829;p29"/>
          <p:cNvGrpSpPr/>
          <p:nvPr/>
        </p:nvGrpSpPr>
        <p:grpSpPr>
          <a:xfrm>
            <a:off x="217488" y="2632075"/>
            <a:ext cx="1030287" cy="700088"/>
            <a:chOff x="182" y="1387"/>
            <a:chExt cx="649" cy="441"/>
          </a:xfrm>
        </p:grpSpPr>
        <p:sp>
          <p:nvSpPr>
            <p:cNvPr id="830" name="Google Shape;830;p29"/>
            <p:cNvSpPr txBox="1"/>
            <p:nvPr/>
          </p:nvSpPr>
          <p:spPr>
            <a:xfrm>
              <a:off x="182" y="1616"/>
              <a:ext cx="649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SYNSENT</a:t>
              </a:r>
              <a:endParaRPr/>
            </a:p>
          </p:txBody>
        </p:sp>
        <p:cxnSp>
          <p:nvCxnSpPr>
            <p:cNvPr id="831" name="Google Shape;831;p29"/>
            <p:cNvCxnSpPr/>
            <p:nvPr/>
          </p:nvCxnSpPr>
          <p:spPr>
            <a:xfrm>
              <a:off x="462" y="1387"/>
              <a:ext cx="0" cy="27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832" name="Google Shape;832;p29"/>
          <p:cNvGrpSpPr/>
          <p:nvPr/>
        </p:nvGrpSpPr>
        <p:grpSpPr>
          <a:xfrm>
            <a:off x="219075" y="3292475"/>
            <a:ext cx="771525" cy="1622425"/>
            <a:chOff x="183" y="1803"/>
            <a:chExt cx="486" cy="1022"/>
          </a:xfrm>
        </p:grpSpPr>
        <p:sp>
          <p:nvSpPr>
            <p:cNvPr id="833" name="Google Shape;833;p29"/>
            <p:cNvSpPr txBox="1"/>
            <p:nvPr/>
          </p:nvSpPr>
          <p:spPr>
            <a:xfrm>
              <a:off x="183" y="2613"/>
              <a:ext cx="486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600">
                  <a:solidFill>
                    <a:srgbClr val="CC0000"/>
                  </a:solidFill>
                  <a:latin typeface="Tahoma"/>
                  <a:ea typeface="Tahoma"/>
                  <a:cs typeface="Tahoma"/>
                  <a:sym typeface="Tahoma"/>
                </a:rPr>
                <a:t>ESTAB</a:t>
              </a:r>
              <a:endParaRPr/>
            </a:p>
          </p:txBody>
        </p:sp>
        <p:cxnSp>
          <p:nvCxnSpPr>
            <p:cNvPr id="834" name="Google Shape;834;p29"/>
            <p:cNvCxnSpPr/>
            <p:nvPr/>
          </p:nvCxnSpPr>
          <p:spPr>
            <a:xfrm>
              <a:off x="465" y="1803"/>
              <a:ext cx="0" cy="79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835" name="Google Shape;835;p29"/>
          <p:cNvGrpSpPr/>
          <p:nvPr/>
        </p:nvGrpSpPr>
        <p:grpSpPr>
          <a:xfrm>
            <a:off x="7672388" y="2687638"/>
            <a:ext cx="1119187" cy="1192212"/>
            <a:chOff x="4878" y="1422"/>
            <a:chExt cx="705" cy="751"/>
          </a:xfrm>
        </p:grpSpPr>
        <p:sp>
          <p:nvSpPr>
            <p:cNvPr id="836" name="Google Shape;836;p29"/>
            <p:cNvSpPr txBox="1"/>
            <p:nvPr/>
          </p:nvSpPr>
          <p:spPr>
            <a:xfrm>
              <a:off x="4878" y="1961"/>
              <a:ext cx="705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SYN RCVD</a:t>
              </a:r>
              <a:endParaRPr/>
            </a:p>
          </p:txBody>
        </p:sp>
        <p:cxnSp>
          <p:nvCxnSpPr>
            <p:cNvPr id="837" name="Google Shape;837;p29"/>
            <p:cNvCxnSpPr/>
            <p:nvPr/>
          </p:nvCxnSpPr>
          <p:spPr>
            <a:xfrm>
              <a:off x="5339" y="1422"/>
              <a:ext cx="0" cy="569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838" name="Google Shape;838;p29"/>
          <p:cNvCxnSpPr/>
          <p:nvPr/>
        </p:nvCxnSpPr>
        <p:spPr>
          <a:xfrm>
            <a:off x="8386763" y="3889375"/>
            <a:ext cx="0" cy="17049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839" name="Google Shape;839;p29"/>
          <p:cNvGrpSpPr/>
          <p:nvPr/>
        </p:nvGrpSpPr>
        <p:grpSpPr>
          <a:xfrm>
            <a:off x="223838" y="1943100"/>
            <a:ext cx="8551862" cy="736600"/>
            <a:chOff x="193" y="1002"/>
            <a:chExt cx="5387" cy="464"/>
          </a:xfrm>
        </p:grpSpPr>
        <p:sp>
          <p:nvSpPr>
            <p:cNvPr id="840" name="Google Shape;840;p29"/>
            <p:cNvSpPr txBox="1"/>
            <p:nvPr/>
          </p:nvSpPr>
          <p:spPr>
            <a:xfrm>
              <a:off x="195" y="1002"/>
              <a:ext cx="731" cy="3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600">
                  <a:solidFill>
                    <a:srgbClr val="000099"/>
                  </a:solidFill>
                  <a:latin typeface="Tahoma"/>
                  <a:ea typeface="Tahoma"/>
                  <a:cs typeface="Tahoma"/>
                  <a:sym typeface="Tahoma"/>
                </a:rPr>
                <a:t>client state</a:t>
              </a:r>
              <a:endParaRPr/>
            </a:p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1600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41" name="Google Shape;841;p29"/>
            <p:cNvSpPr txBox="1"/>
            <p:nvPr/>
          </p:nvSpPr>
          <p:spPr>
            <a:xfrm>
              <a:off x="193" y="1243"/>
              <a:ext cx="531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LISTEN</a:t>
              </a:r>
              <a:endParaRPr/>
            </a:p>
          </p:txBody>
        </p:sp>
        <p:sp>
          <p:nvSpPr>
            <p:cNvPr id="842" name="Google Shape;842;p29"/>
            <p:cNvSpPr txBox="1"/>
            <p:nvPr/>
          </p:nvSpPr>
          <p:spPr>
            <a:xfrm>
              <a:off x="4800" y="1013"/>
              <a:ext cx="780" cy="3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600">
                  <a:solidFill>
                    <a:srgbClr val="000099"/>
                  </a:solidFill>
                  <a:latin typeface="Tahoma"/>
                  <a:ea typeface="Tahoma"/>
                  <a:cs typeface="Tahoma"/>
                  <a:sym typeface="Tahoma"/>
                </a:rPr>
                <a:t>server state</a:t>
              </a:r>
              <a:endParaRPr/>
            </a:p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1600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43" name="Google Shape;843;p29"/>
            <p:cNvSpPr txBox="1"/>
            <p:nvPr/>
          </p:nvSpPr>
          <p:spPr>
            <a:xfrm>
              <a:off x="5038" y="1254"/>
              <a:ext cx="531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LISTEN</a:t>
              </a:r>
              <a:endParaRPr/>
            </a:p>
          </p:txBody>
        </p:sp>
        <p:grpSp>
          <p:nvGrpSpPr>
            <p:cNvPr id="844" name="Google Shape;844;p29"/>
            <p:cNvGrpSpPr/>
            <p:nvPr/>
          </p:nvGrpSpPr>
          <p:grpSpPr>
            <a:xfrm>
              <a:off x="1914" y="1049"/>
              <a:ext cx="405" cy="378"/>
              <a:chOff x="-44" y="1473"/>
              <a:chExt cx="981" cy="1105"/>
            </a:xfrm>
          </p:grpSpPr>
          <p:pic>
            <p:nvPicPr>
              <p:cNvPr descr="desktop_computer_stylized_medium" id="845" name="Google Shape;845;p2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46" name="Google Shape;846;p29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7" name="Google Shape;847;p29"/>
            <p:cNvGrpSpPr/>
            <p:nvPr/>
          </p:nvGrpSpPr>
          <p:grpSpPr>
            <a:xfrm>
              <a:off x="3572" y="1051"/>
              <a:ext cx="212" cy="323"/>
              <a:chOff x="4140" y="429"/>
              <a:chExt cx="1425" cy="2396"/>
            </a:xfrm>
          </p:grpSpPr>
          <p:sp>
            <p:nvSpPr>
              <p:cNvPr id="848" name="Google Shape;848;p29"/>
              <p:cNvSpPr/>
              <p:nvPr/>
            </p:nvSpPr>
            <p:spPr>
              <a:xfrm>
                <a:off x="5268" y="433"/>
                <a:ext cx="283" cy="2286"/>
              </a:xfrm>
              <a:custGeom>
                <a:rect b="b" l="l" r="r" t="t"/>
                <a:pathLst>
                  <a:path extrusionOk="0" h="2742" w="354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" name="Google Shape;849;p29"/>
              <p:cNvSpPr/>
              <p:nvPr/>
            </p:nvSpPr>
            <p:spPr>
              <a:xfrm>
                <a:off x="4207" y="429"/>
                <a:ext cx="1049" cy="2285"/>
              </a:xfrm>
              <a:prstGeom prst="rect">
                <a:avLst/>
              </a:pr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2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850" name="Google Shape;850;p29"/>
              <p:cNvSpPr/>
              <p:nvPr/>
            </p:nvSpPr>
            <p:spPr>
              <a:xfrm>
                <a:off x="5321" y="570"/>
                <a:ext cx="169" cy="2115"/>
              </a:xfrm>
              <a:custGeom>
                <a:rect b="b" l="l" r="r" t="t"/>
                <a:pathLst>
                  <a:path extrusionOk="0" h="2537" w="211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p29"/>
              <p:cNvSpPr/>
              <p:nvPr/>
            </p:nvSpPr>
            <p:spPr>
              <a:xfrm>
                <a:off x="5284" y="1640"/>
                <a:ext cx="263" cy="189"/>
              </a:xfrm>
              <a:custGeom>
                <a:rect b="b" l="l" r="r" t="t"/>
                <a:pathLst>
                  <a:path extrusionOk="0" h="226" w="328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" name="Google Shape;852;p29"/>
              <p:cNvSpPr/>
              <p:nvPr/>
            </p:nvSpPr>
            <p:spPr>
              <a:xfrm>
                <a:off x="4214" y="696"/>
                <a:ext cx="592" cy="45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2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grpSp>
            <p:nvGrpSpPr>
              <p:cNvPr id="853" name="Google Shape;853;p29"/>
              <p:cNvGrpSpPr/>
              <p:nvPr/>
            </p:nvGrpSpPr>
            <p:grpSpPr>
              <a:xfrm>
                <a:off x="4751" y="666"/>
                <a:ext cx="578" cy="148"/>
                <a:chOff x="617" y="2566"/>
                <a:chExt cx="721" cy="142"/>
              </a:xfrm>
            </p:grpSpPr>
            <p:sp>
              <p:nvSpPr>
                <p:cNvPr id="854" name="Google Shape;854;p29"/>
                <p:cNvSpPr/>
                <p:nvPr/>
              </p:nvSpPr>
              <p:spPr>
                <a:xfrm>
                  <a:off x="617" y="2566"/>
                  <a:ext cx="721" cy="142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i="0" sz="2400">
                    <a:solidFill>
                      <a:schemeClr val="dk1"/>
                    </a:solidFill>
                    <a:latin typeface="Tahoma"/>
                    <a:ea typeface="Tahoma"/>
                    <a:cs typeface="Tahoma"/>
                    <a:sym typeface="Tahoma"/>
                  </a:endParaRPr>
                </a:p>
              </p:txBody>
            </p:sp>
            <p:sp>
              <p:nvSpPr>
                <p:cNvPr id="855" name="Google Shape;855;p29"/>
                <p:cNvSpPr/>
                <p:nvPr/>
              </p:nvSpPr>
              <p:spPr>
                <a:xfrm>
                  <a:off x="634" y="2581"/>
                  <a:ext cx="688" cy="114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i="0" sz="2400">
                    <a:solidFill>
                      <a:schemeClr val="dk1"/>
                    </a:solidFill>
                    <a:latin typeface="Tahoma"/>
                    <a:ea typeface="Tahoma"/>
                    <a:cs typeface="Tahoma"/>
                    <a:sym typeface="Tahoma"/>
                  </a:endParaRPr>
                </a:p>
              </p:txBody>
            </p:sp>
          </p:grpSp>
          <p:sp>
            <p:nvSpPr>
              <p:cNvPr id="856" name="Google Shape;856;p29"/>
              <p:cNvSpPr/>
              <p:nvPr/>
            </p:nvSpPr>
            <p:spPr>
              <a:xfrm>
                <a:off x="4221" y="1022"/>
                <a:ext cx="598" cy="45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2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grpSp>
            <p:nvGrpSpPr>
              <p:cNvPr id="857" name="Google Shape;857;p29"/>
              <p:cNvGrpSpPr/>
              <p:nvPr/>
            </p:nvGrpSpPr>
            <p:grpSpPr>
              <a:xfrm>
                <a:off x="4745" y="993"/>
                <a:ext cx="585" cy="134"/>
                <a:chOff x="611" y="2567"/>
                <a:chExt cx="730" cy="139"/>
              </a:xfrm>
            </p:grpSpPr>
            <p:sp>
              <p:nvSpPr>
                <p:cNvPr id="858" name="Google Shape;858;p29"/>
                <p:cNvSpPr/>
                <p:nvPr/>
              </p:nvSpPr>
              <p:spPr>
                <a:xfrm>
                  <a:off x="611" y="2567"/>
                  <a:ext cx="730" cy="139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i="0" sz="2400">
                    <a:solidFill>
                      <a:schemeClr val="dk1"/>
                    </a:solidFill>
                    <a:latin typeface="Tahoma"/>
                    <a:ea typeface="Tahoma"/>
                    <a:cs typeface="Tahoma"/>
                    <a:sym typeface="Tahoma"/>
                  </a:endParaRPr>
                </a:p>
              </p:txBody>
            </p:sp>
            <p:sp>
              <p:nvSpPr>
                <p:cNvPr id="859" name="Google Shape;859;p29"/>
                <p:cNvSpPr/>
                <p:nvPr/>
              </p:nvSpPr>
              <p:spPr>
                <a:xfrm>
                  <a:off x="628" y="2582"/>
                  <a:ext cx="696" cy="108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i="0" sz="2400">
                    <a:solidFill>
                      <a:schemeClr val="dk1"/>
                    </a:solidFill>
                    <a:latin typeface="Tahoma"/>
                    <a:ea typeface="Tahoma"/>
                    <a:cs typeface="Tahoma"/>
                    <a:sym typeface="Tahoma"/>
                  </a:endParaRPr>
                </a:p>
              </p:txBody>
            </p:sp>
          </p:grpSp>
          <p:sp>
            <p:nvSpPr>
              <p:cNvPr id="860" name="Google Shape;860;p29"/>
              <p:cNvSpPr/>
              <p:nvPr/>
            </p:nvSpPr>
            <p:spPr>
              <a:xfrm>
                <a:off x="4214" y="1356"/>
                <a:ext cx="598" cy="45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2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861" name="Google Shape;861;p29"/>
              <p:cNvSpPr/>
              <p:nvPr/>
            </p:nvSpPr>
            <p:spPr>
              <a:xfrm>
                <a:off x="4227" y="1653"/>
                <a:ext cx="598" cy="52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2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grpSp>
            <p:nvGrpSpPr>
              <p:cNvPr id="862" name="Google Shape;862;p29"/>
              <p:cNvGrpSpPr/>
              <p:nvPr/>
            </p:nvGrpSpPr>
            <p:grpSpPr>
              <a:xfrm>
                <a:off x="4738" y="1630"/>
                <a:ext cx="578" cy="149"/>
                <a:chOff x="618" y="2571"/>
                <a:chExt cx="720" cy="137"/>
              </a:xfrm>
            </p:grpSpPr>
            <p:sp>
              <p:nvSpPr>
                <p:cNvPr id="863" name="Google Shape;863;p29"/>
                <p:cNvSpPr/>
                <p:nvPr/>
              </p:nvSpPr>
              <p:spPr>
                <a:xfrm>
                  <a:off x="618" y="2571"/>
                  <a:ext cx="720" cy="137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i="0" sz="2400">
                    <a:solidFill>
                      <a:schemeClr val="dk1"/>
                    </a:solidFill>
                    <a:latin typeface="Tahoma"/>
                    <a:ea typeface="Tahoma"/>
                    <a:cs typeface="Tahoma"/>
                    <a:sym typeface="Tahoma"/>
                  </a:endParaRPr>
                </a:p>
              </p:txBody>
            </p:sp>
            <p:sp>
              <p:nvSpPr>
                <p:cNvPr id="864" name="Google Shape;864;p29"/>
                <p:cNvSpPr/>
                <p:nvPr/>
              </p:nvSpPr>
              <p:spPr>
                <a:xfrm>
                  <a:off x="635" y="2585"/>
                  <a:ext cx="687" cy="109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i="0" sz="2400">
                    <a:solidFill>
                      <a:schemeClr val="dk1"/>
                    </a:solidFill>
                    <a:latin typeface="Tahoma"/>
                    <a:ea typeface="Tahoma"/>
                    <a:cs typeface="Tahoma"/>
                    <a:sym typeface="Tahoma"/>
                  </a:endParaRPr>
                </a:p>
              </p:txBody>
            </p:sp>
          </p:grpSp>
          <p:sp>
            <p:nvSpPr>
              <p:cNvPr id="865" name="Google Shape;865;p29"/>
              <p:cNvSpPr/>
              <p:nvPr/>
            </p:nvSpPr>
            <p:spPr>
              <a:xfrm>
                <a:off x="5288" y="1354"/>
                <a:ext cx="263" cy="188"/>
              </a:xfrm>
              <a:custGeom>
                <a:rect b="b" l="l" r="r" t="t"/>
                <a:pathLst>
                  <a:path extrusionOk="0" h="226" w="328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66" name="Google Shape;866;p29"/>
              <p:cNvGrpSpPr/>
              <p:nvPr/>
            </p:nvGrpSpPr>
            <p:grpSpPr>
              <a:xfrm>
                <a:off x="4738" y="1327"/>
                <a:ext cx="584" cy="141"/>
                <a:chOff x="613" y="2568"/>
                <a:chExt cx="728" cy="141"/>
              </a:xfrm>
            </p:grpSpPr>
            <p:sp>
              <p:nvSpPr>
                <p:cNvPr id="867" name="Google Shape;867;p29"/>
                <p:cNvSpPr/>
                <p:nvPr/>
              </p:nvSpPr>
              <p:spPr>
                <a:xfrm>
                  <a:off x="613" y="2568"/>
                  <a:ext cx="728" cy="141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i="0" sz="2400">
                    <a:solidFill>
                      <a:schemeClr val="dk1"/>
                    </a:solidFill>
                    <a:latin typeface="Tahoma"/>
                    <a:ea typeface="Tahoma"/>
                    <a:cs typeface="Tahoma"/>
                    <a:sym typeface="Tahoma"/>
                  </a:endParaRPr>
                </a:p>
              </p:txBody>
            </p:sp>
            <p:sp>
              <p:nvSpPr>
                <p:cNvPr id="868" name="Google Shape;868;p29"/>
                <p:cNvSpPr/>
                <p:nvPr/>
              </p:nvSpPr>
              <p:spPr>
                <a:xfrm>
                  <a:off x="630" y="2582"/>
                  <a:ext cx="695" cy="111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i="0" sz="2400">
                    <a:solidFill>
                      <a:schemeClr val="dk1"/>
                    </a:solidFill>
                    <a:latin typeface="Tahoma"/>
                    <a:ea typeface="Tahoma"/>
                    <a:cs typeface="Tahoma"/>
                    <a:sym typeface="Tahoma"/>
                  </a:endParaRPr>
                </a:p>
              </p:txBody>
            </p:sp>
          </p:grpSp>
          <p:sp>
            <p:nvSpPr>
              <p:cNvPr id="869" name="Google Shape;869;p29"/>
              <p:cNvSpPr/>
              <p:nvPr/>
            </p:nvSpPr>
            <p:spPr>
              <a:xfrm>
                <a:off x="5249" y="429"/>
                <a:ext cx="67" cy="2292"/>
              </a:xfrm>
              <a:prstGeom prst="rect">
                <a:avLst/>
              </a:prstGeom>
              <a:gradFill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2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870" name="Google Shape;870;p29"/>
              <p:cNvSpPr/>
              <p:nvPr/>
            </p:nvSpPr>
            <p:spPr>
              <a:xfrm>
                <a:off x="5312" y="1007"/>
                <a:ext cx="237" cy="213"/>
              </a:xfrm>
              <a:custGeom>
                <a:rect b="b" l="l" r="r" t="t"/>
                <a:pathLst>
                  <a:path extrusionOk="0" h="256" w="29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" name="Google Shape;871;p29"/>
              <p:cNvSpPr/>
              <p:nvPr/>
            </p:nvSpPr>
            <p:spPr>
              <a:xfrm>
                <a:off x="5315" y="680"/>
                <a:ext cx="244" cy="240"/>
              </a:xfrm>
              <a:custGeom>
                <a:rect b="b" l="l" r="r" t="t"/>
                <a:pathLst>
                  <a:path extrusionOk="0" h="288" w="304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2" name="Google Shape;872;p29"/>
              <p:cNvSpPr/>
              <p:nvPr/>
            </p:nvSpPr>
            <p:spPr>
              <a:xfrm>
                <a:off x="5518" y="2610"/>
                <a:ext cx="47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2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873" name="Google Shape;873;p29"/>
              <p:cNvSpPr/>
              <p:nvPr/>
            </p:nvSpPr>
            <p:spPr>
              <a:xfrm>
                <a:off x="5302" y="2614"/>
                <a:ext cx="245" cy="200"/>
              </a:xfrm>
              <a:custGeom>
                <a:rect b="b" l="l" r="r" t="t"/>
                <a:pathLst>
                  <a:path extrusionOk="0" h="240" w="306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" name="Google Shape;874;p29"/>
              <p:cNvSpPr/>
              <p:nvPr/>
            </p:nvSpPr>
            <p:spPr>
              <a:xfrm>
                <a:off x="4140" y="2677"/>
                <a:ext cx="1196" cy="148"/>
              </a:xfrm>
              <a:prstGeom prst="roundRect">
                <a:avLst>
                  <a:gd fmla="val 50000" name="adj"/>
                </a:avLst>
              </a:prstGeom>
              <a:solidFill>
                <a:srgbClr val="DDDDDD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2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875" name="Google Shape;875;p29"/>
              <p:cNvSpPr/>
              <p:nvPr/>
            </p:nvSpPr>
            <p:spPr>
              <a:xfrm>
                <a:off x="4207" y="2714"/>
                <a:ext cx="1069" cy="82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2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876" name="Google Shape;876;p29"/>
              <p:cNvSpPr/>
              <p:nvPr/>
            </p:nvSpPr>
            <p:spPr>
              <a:xfrm>
                <a:off x="4308" y="2380"/>
                <a:ext cx="155" cy="148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2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877" name="Google Shape;877;p29"/>
              <p:cNvSpPr/>
              <p:nvPr/>
            </p:nvSpPr>
            <p:spPr>
              <a:xfrm>
                <a:off x="4483" y="2387"/>
                <a:ext cx="161" cy="14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18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Google Shape;878;p29"/>
              <p:cNvSpPr/>
              <p:nvPr/>
            </p:nvSpPr>
            <p:spPr>
              <a:xfrm>
                <a:off x="4664" y="2380"/>
                <a:ext cx="155" cy="141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2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879" name="Google Shape;879;p29"/>
              <p:cNvSpPr/>
              <p:nvPr/>
            </p:nvSpPr>
            <p:spPr>
              <a:xfrm>
                <a:off x="5061" y="1838"/>
                <a:ext cx="87" cy="757"/>
              </a:xfrm>
              <a:prstGeom prst="rect">
                <a:avLst/>
              </a:prstGeom>
              <a:solidFill>
                <a:srgbClr val="29292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2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880" name="Google Shape;880;p29"/>
          <p:cNvSpPr/>
          <p:nvPr/>
        </p:nvSpPr>
        <p:spPr>
          <a:xfrm>
            <a:off x="4193330" y="1482867"/>
            <a:ext cx="1434347" cy="358790"/>
          </a:xfrm>
          <a:prstGeom prst="wedgeRectCallout">
            <a:avLst>
              <a:gd fmla="val -41502" name="adj1"/>
              <a:gd fmla="val 335913" name="adj2"/>
            </a:avLst>
          </a:prstGeom>
          <a:solidFill>
            <a:srgbClr val="F2F2F2"/>
          </a:solidFill>
          <a:ln cap="flat" cmpd="sng" w="100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30000">
              <a:srgbClr val="000000">
                <a:alpha val="4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TCP SYN segment</a:t>
            </a:r>
            <a:endParaRPr/>
          </a:p>
        </p:txBody>
      </p:sp>
      <p:sp>
        <p:nvSpPr>
          <p:cNvPr id="881" name="Google Shape;881;p29"/>
          <p:cNvSpPr/>
          <p:nvPr/>
        </p:nvSpPr>
        <p:spPr>
          <a:xfrm>
            <a:off x="1987221" y="3397015"/>
            <a:ext cx="1887867" cy="387507"/>
          </a:xfrm>
          <a:prstGeom prst="wedgeRectCallout">
            <a:avLst>
              <a:gd fmla="val 69126" name="adj1"/>
              <a:gd fmla="val 60054" name="adj2"/>
            </a:avLst>
          </a:prstGeom>
          <a:solidFill>
            <a:srgbClr val="F2F2F2"/>
          </a:solidFill>
          <a:ln cap="flat" cmpd="sng" w="100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30000">
              <a:srgbClr val="000000">
                <a:alpha val="4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SYNACK segment.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randinglogo" id="142" name="Google Shape;14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"/>
          <p:cNvSpPr txBox="1"/>
          <p:nvPr/>
        </p:nvSpPr>
        <p:spPr>
          <a:xfrm>
            <a:off x="187325" y="1524000"/>
            <a:ext cx="415607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800" u="none" cap="none" strike="noStrike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rPr>
              <a:t>Chapter 23</a:t>
            </a:r>
            <a:endParaRPr/>
          </a:p>
        </p:txBody>
      </p:sp>
      <p:pic>
        <p:nvPicPr>
          <p:cNvPr id="144" name="Google Shape;14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9600" y="762000"/>
            <a:ext cx="4470400" cy="576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"/>
          <p:cNvSpPr txBox="1"/>
          <p:nvPr/>
        </p:nvSpPr>
        <p:spPr>
          <a:xfrm>
            <a:off x="152400" y="3048000"/>
            <a:ext cx="4156075" cy="3046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800" u="none" cap="none" strike="noStrike">
                <a:solidFill>
                  <a:srgbClr val="002060"/>
                </a:solidFill>
                <a:latin typeface="Times"/>
                <a:ea typeface="Times"/>
                <a:cs typeface="Times"/>
                <a:sym typeface="Times"/>
              </a:rPr>
              <a:t>Introduction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800" u="none" cap="none" strike="noStrike">
                <a:solidFill>
                  <a:srgbClr val="002060"/>
                </a:solidFill>
                <a:latin typeface="Times"/>
                <a:ea typeface="Times"/>
                <a:cs typeface="Times"/>
                <a:sym typeface="Times"/>
              </a:rPr>
              <a:t>To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800" u="none" cap="none" strike="noStrike">
                <a:solidFill>
                  <a:srgbClr val="002060"/>
                </a:solidFill>
                <a:latin typeface="Times"/>
                <a:ea typeface="Times"/>
                <a:cs typeface="Times"/>
                <a:sym typeface="Times"/>
              </a:rPr>
              <a:t>Transport Layer</a:t>
            </a:r>
            <a:endParaRPr/>
          </a:p>
        </p:txBody>
      </p:sp>
      <p:sp>
        <p:nvSpPr>
          <p:cNvPr id="146" name="Google Shape;146;p3"/>
          <p:cNvSpPr txBox="1"/>
          <p:nvPr/>
        </p:nvSpPr>
        <p:spPr>
          <a:xfrm>
            <a:off x="0" y="6604000"/>
            <a:ext cx="91440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00" lIns="102825" spcFirstLastPara="1" rIns="102825" wrap="square" tIns="514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 © The McGraw-Hill Companies, Inc. Permission required for reproduction or display.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derline_base" id="886" name="Google Shape;88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725" y="838200"/>
            <a:ext cx="6399213" cy="173038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30"/>
          <p:cNvSpPr txBox="1"/>
          <p:nvPr>
            <p:ph type="title"/>
          </p:nvPr>
        </p:nvSpPr>
        <p:spPr>
          <a:xfrm>
            <a:off x="433388" y="241300"/>
            <a:ext cx="7772400" cy="727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TCP: closing a connection</a:t>
            </a:r>
            <a:endParaRPr/>
          </a:p>
        </p:txBody>
      </p:sp>
      <p:sp>
        <p:nvSpPr>
          <p:cNvPr id="888" name="Google Shape;888;p30"/>
          <p:cNvSpPr txBox="1"/>
          <p:nvPr>
            <p:ph idx="2" type="body"/>
          </p:nvPr>
        </p:nvSpPr>
        <p:spPr>
          <a:xfrm>
            <a:off x="593725" y="1565275"/>
            <a:ext cx="8397875" cy="27019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8" lvl="0" marL="319088" rtl="0" algn="l">
              <a:spcBef>
                <a:spcPts val="0"/>
              </a:spcBef>
              <a:spcAft>
                <a:spcPts val="0"/>
              </a:spcAft>
              <a:buSzPts val="1680"/>
              <a:buFont typeface="Noto Sans Symbols"/>
              <a:buChar char="❖"/>
            </a:pPr>
            <a:r>
              <a:rPr lang="en-US"/>
              <a:t>Client and server each close their side of connection</a:t>
            </a:r>
            <a:endParaRPr/>
          </a:p>
          <a:p>
            <a:pPr indent="-273049" lvl="1" marL="639763" rtl="0" algn="l">
              <a:spcBef>
                <a:spcPts val="550"/>
              </a:spcBef>
              <a:spcAft>
                <a:spcPts val="0"/>
              </a:spcAft>
              <a:buSzPts val="1680"/>
              <a:buFont typeface="Noto Sans Symbols"/>
              <a:buChar char="▪"/>
            </a:pPr>
            <a:r>
              <a:rPr lang="en-US"/>
              <a:t>send TCP segment with FIN bit = 1</a:t>
            </a:r>
            <a:endParaRPr/>
          </a:p>
          <a:p>
            <a:pPr indent="-319088" lvl="0" marL="319088" rtl="0" algn="l">
              <a:spcBef>
                <a:spcPts val="700"/>
              </a:spcBef>
              <a:spcAft>
                <a:spcPts val="0"/>
              </a:spcAft>
              <a:buSzPts val="1680"/>
              <a:buFont typeface="Noto Sans Symbols"/>
              <a:buChar char="❖"/>
            </a:pPr>
            <a:r>
              <a:rPr lang="en-US"/>
              <a:t>Respond to received FIN with ACK</a:t>
            </a:r>
            <a:endParaRPr/>
          </a:p>
          <a:p>
            <a:pPr indent="-273049" lvl="1" marL="639763" rtl="0" algn="l">
              <a:spcBef>
                <a:spcPts val="550"/>
              </a:spcBef>
              <a:spcAft>
                <a:spcPts val="0"/>
              </a:spcAft>
              <a:buSzPts val="1680"/>
              <a:buFont typeface="Noto Sans Symbols"/>
              <a:buChar char="▪"/>
            </a:pPr>
            <a:r>
              <a:rPr lang="en-US"/>
              <a:t>on receiving FIN, ACK can be combined with own FIN</a:t>
            </a:r>
            <a:endParaRPr/>
          </a:p>
          <a:p>
            <a:pPr indent="-319088" lvl="0" marL="319088" rtl="0" algn="l">
              <a:spcBef>
                <a:spcPts val="700"/>
              </a:spcBef>
              <a:spcAft>
                <a:spcPts val="0"/>
              </a:spcAft>
              <a:buSzPts val="1680"/>
              <a:buFont typeface="Noto Sans Symbols"/>
              <a:buChar char="❖"/>
            </a:pPr>
            <a:r>
              <a:rPr lang="en-US"/>
              <a:t>Simultaneous FIN exchanges can be handled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derline_base" id="893" name="Google Shape;89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725" y="838200"/>
            <a:ext cx="6399213" cy="1730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4" name="Google Shape;894;p31"/>
          <p:cNvCxnSpPr/>
          <p:nvPr/>
        </p:nvCxnSpPr>
        <p:spPr>
          <a:xfrm flipH="1">
            <a:off x="3471863" y="2303463"/>
            <a:ext cx="1587" cy="3948112"/>
          </a:xfrm>
          <a:prstGeom prst="straightConnector1">
            <a:avLst/>
          </a:prstGeom>
          <a:noFill/>
          <a:ln cap="flat" cmpd="sng" w="9525">
            <a:solidFill>
              <a:srgbClr val="77777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5" name="Google Shape;895;p31"/>
          <p:cNvCxnSpPr/>
          <p:nvPr/>
        </p:nvCxnSpPr>
        <p:spPr>
          <a:xfrm flipH="1">
            <a:off x="6061075" y="2373313"/>
            <a:ext cx="1588" cy="3417887"/>
          </a:xfrm>
          <a:prstGeom prst="straightConnector1">
            <a:avLst/>
          </a:prstGeom>
          <a:noFill/>
          <a:ln cap="flat" cmpd="sng" w="9525">
            <a:solidFill>
              <a:srgbClr val="77777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96" name="Google Shape;896;p31"/>
          <p:cNvGrpSpPr/>
          <p:nvPr/>
        </p:nvGrpSpPr>
        <p:grpSpPr>
          <a:xfrm>
            <a:off x="544513" y="2984500"/>
            <a:ext cx="1335087" cy="854075"/>
            <a:chOff x="343" y="1740"/>
            <a:chExt cx="841" cy="538"/>
          </a:xfrm>
        </p:grpSpPr>
        <p:sp>
          <p:nvSpPr>
            <p:cNvPr id="897" name="Google Shape;897;p31"/>
            <p:cNvSpPr txBox="1"/>
            <p:nvPr/>
          </p:nvSpPr>
          <p:spPr>
            <a:xfrm>
              <a:off x="343" y="2066"/>
              <a:ext cx="841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FIN_WAIT_2</a:t>
              </a:r>
              <a:endParaRPr/>
            </a:p>
          </p:txBody>
        </p:sp>
        <p:cxnSp>
          <p:nvCxnSpPr>
            <p:cNvPr id="898" name="Google Shape;898;p31"/>
            <p:cNvCxnSpPr/>
            <p:nvPr/>
          </p:nvCxnSpPr>
          <p:spPr>
            <a:xfrm>
              <a:off x="634" y="1740"/>
              <a:ext cx="0" cy="35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899" name="Google Shape;899;p31"/>
          <p:cNvGrpSpPr/>
          <p:nvPr/>
        </p:nvGrpSpPr>
        <p:grpSpPr>
          <a:xfrm>
            <a:off x="7175500" y="2324100"/>
            <a:ext cx="1390650" cy="960438"/>
            <a:chOff x="4520" y="1324"/>
            <a:chExt cx="876" cy="605"/>
          </a:xfrm>
        </p:grpSpPr>
        <p:sp>
          <p:nvSpPr>
            <p:cNvPr id="900" name="Google Shape;900;p31"/>
            <p:cNvSpPr txBox="1"/>
            <p:nvPr/>
          </p:nvSpPr>
          <p:spPr>
            <a:xfrm>
              <a:off x="4520" y="1717"/>
              <a:ext cx="876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CLOSE_WAIT</a:t>
              </a:r>
              <a:endParaRPr/>
            </a:p>
          </p:txBody>
        </p:sp>
        <p:cxnSp>
          <p:nvCxnSpPr>
            <p:cNvPr id="901" name="Google Shape;901;p31"/>
            <p:cNvCxnSpPr/>
            <p:nvPr/>
          </p:nvCxnSpPr>
          <p:spPr>
            <a:xfrm>
              <a:off x="5171" y="1324"/>
              <a:ext cx="0" cy="41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902" name="Google Shape;902;p31"/>
          <p:cNvGrpSpPr/>
          <p:nvPr/>
        </p:nvGrpSpPr>
        <p:grpSpPr>
          <a:xfrm>
            <a:off x="3513138" y="4092575"/>
            <a:ext cx="2495550" cy="579438"/>
            <a:chOff x="2213" y="2438"/>
            <a:chExt cx="1572" cy="365"/>
          </a:xfrm>
        </p:grpSpPr>
        <p:cxnSp>
          <p:nvCxnSpPr>
            <p:cNvPr id="903" name="Google Shape;903;p31"/>
            <p:cNvCxnSpPr/>
            <p:nvPr/>
          </p:nvCxnSpPr>
          <p:spPr>
            <a:xfrm flipH="1">
              <a:off x="2213" y="2483"/>
              <a:ext cx="1572" cy="320"/>
            </a:xfrm>
            <a:prstGeom prst="straightConnector1">
              <a:avLst/>
            </a:prstGeom>
            <a:noFill/>
            <a:ln cap="flat" cmpd="sng" w="28575">
              <a:solidFill>
                <a:srgbClr val="00009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04" name="Google Shape;904;p31"/>
            <p:cNvSpPr/>
            <p:nvPr/>
          </p:nvSpPr>
          <p:spPr>
            <a:xfrm>
              <a:off x="2669" y="2438"/>
              <a:ext cx="590" cy="36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05" name="Google Shape;905;p31"/>
            <p:cNvSpPr txBox="1"/>
            <p:nvPr/>
          </p:nvSpPr>
          <p:spPr>
            <a:xfrm>
              <a:off x="2455" y="2562"/>
              <a:ext cx="1063" cy="2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FINbit=1, seq=y</a:t>
              </a:r>
              <a:endParaRPr/>
            </a:p>
          </p:txBody>
        </p:sp>
      </p:grpSp>
      <p:grpSp>
        <p:nvGrpSpPr>
          <p:cNvPr id="906" name="Google Shape;906;p31"/>
          <p:cNvGrpSpPr/>
          <p:nvPr/>
        </p:nvGrpSpPr>
        <p:grpSpPr>
          <a:xfrm>
            <a:off x="3543300" y="4800600"/>
            <a:ext cx="2508250" cy="582613"/>
            <a:chOff x="2232" y="2884"/>
            <a:chExt cx="1580" cy="367"/>
          </a:xfrm>
        </p:grpSpPr>
        <p:cxnSp>
          <p:nvCxnSpPr>
            <p:cNvPr id="907" name="Google Shape;907;p31"/>
            <p:cNvCxnSpPr/>
            <p:nvPr/>
          </p:nvCxnSpPr>
          <p:spPr>
            <a:xfrm>
              <a:off x="2232" y="2884"/>
              <a:ext cx="1580" cy="367"/>
            </a:xfrm>
            <a:prstGeom prst="straightConnector1">
              <a:avLst/>
            </a:prstGeom>
            <a:noFill/>
            <a:ln cap="flat" cmpd="sng" w="28575">
              <a:solidFill>
                <a:srgbClr val="00009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08" name="Google Shape;908;p31"/>
            <p:cNvSpPr/>
            <p:nvPr/>
          </p:nvSpPr>
          <p:spPr>
            <a:xfrm>
              <a:off x="2553" y="2995"/>
              <a:ext cx="896" cy="20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09" name="Google Shape;909;p31"/>
            <p:cNvSpPr txBox="1"/>
            <p:nvPr/>
          </p:nvSpPr>
          <p:spPr>
            <a:xfrm>
              <a:off x="2246" y="2958"/>
              <a:ext cx="1549" cy="2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ACKbit=1; ACKnum=y+1</a:t>
              </a:r>
              <a:endParaRPr/>
            </a:p>
          </p:txBody>
        </p:sp>
      </p:grpSp>
      <p:grpSp>
        <p:nvGrpSpPr>
          <p:cNvPr id="910" name="Google Shape;910;p31"/>
          <p:cNvGrpSpPr/>
          <p:nvPr/>
        </p:nvGrpSpPr>
        <p:grpSpPr>
          <a:xfrm>
            <a:off x="2090738" y="3124200"/>
            <a:ext cx="4930775" cy="854075"/>
            <a:chOff x="1317" y="1828"/>
            <a:chExt cx="3106" cy="538"/>
          </a:xfrm>
        </p:grpSpPr>
        <p:cxnSp>
          <p:nvCxnSpPr>
            <p:cNvPr id="911" name="Google Shape;911;p31"/>
            <p:cNvCxnSpPr/>
            <p:nvPr/>
          </p:nvCxnSpPr>
          <p:spPr>
            <a:xfrm flipH="1">
              <a:off x="2186" y="1828"/>
              <a:ext cx="1580" cy="367"/>
            </a:xfrm>
            <a:prstGeom prst="straightConnector1">
              <a:avLst/>
            </a:prstGeom>
            <a:noFill/>
            <a:ln cap="flat" cmpd="sng" w="28575">
              <a:solidFill>
                <a:srgbClr val="00009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12" name="Google Shape;912;p31"/>
            <p:cNvSpPr/>
            <p:nvPr/>
          </p:nvSpPr>
          <p:spPr>
            <a:xfrm>
              <a:off x="2507" y="1912"/>
              <a:ext cx="896" cy="20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13" name="Google Shape;913;p31"/>
            <p:cNvSpPr txBox="1"/>
            <p:nvPr/>
          </p:nvSpPr>
          <p:spPr>
            <a:xfrm>
              <a:off x="2200" y="1875"/>
              <a:ext cx="1534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ACKbit=1; ACKnum=x+1</a:t>
              </a:r>
              <a:endParaRPr/>
            </a:p>
          </p:txBody>
        </p:sp>
        <p:sp>
          <p:nvSpPr>
            <p:cNvPr id="914" name="Google Shape;914;p31"/>
            <p:cNvSpPr txBox="1"/>
            <p:nvPr/>
          </p:nvSpPr>
          <p:spPr>
            <a:xfrm>
              <a:off x="1317" y="2066"/>
              <a:ext cx="867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 wait for server</a:t>
              </a:r>
              <a:endParaRPr/>
            </a:p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close</a:t>
              </a:r>
              <a:endParaRPr/>
            </a:p>
          </p:txBody>
        </p:sp>
        <p:sp>
          <p:nvSpPr>
            <p:cNvPr id="915" name="Google Shape;915;p31"/>
            <p:cNvSpPr txBox="1"/>
            <p:nvPr/>
          </p:nvSpPr>
          <p:spPr>
            <a:xfrm>
              <a:off x="3822" y="1979"/>
              <a:ext cx="601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can still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send data</a:t>
              </a:r>
              <a:endParaRPr/>
            </a:p>
          </p:txBody>
        </p:sp>
      </p:grpSp>
      <p:grpSp>
        <p:nvGrpSpPr>
          <p:cNvPr id="916" name="Google Shape;916;p31"/>
          <p:cNvGrpSpPr/>
          <p:nvPr/>
        </p:nvGrpSpPr>
        <p:grpSpPr>
          <a:xfrm>
            <a:off x="6059488" y="3254375"/>
            <a:ext cx="2501900" cy="1735138"/>
            <a:chOff x="3817" y="1910"/>
            <a:chExt cx="1576" cy="1093"/>
          </a:xfrm>
        </p:grpSpPr>
        <p:sp>
          <p:nvSpPr>
            <p:cNvPr id="917" name="Google Shape;917;p31"/>
            <p:cNvSpPr txBox="1"/>
            <p:nvPr/>
          </p:nvSpPr>
          <p:spPr>
            <a:xfrm>
              <a:off x="3817" y="2703"/>
              <a:ext cx="792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can no longer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send data</a:t>
              </a:r>
              <a:endParaRPr/>
            </a:p>
          </p:txBody>
        </p:sp>
        <p:grpSp>
          <p:nvGrpSpPr>
            <p:cNvPr id="918" name="Google Shape;918;p31"/>
            <p:cNvGrpSpPr/>
            <p:nvPr/>
          </p:nvGrpSpPr>
          <p:grpSpPr>
            <a:xfrm>
              <a:off x="4691" y="1910"/>
              <a:ext cx="702" cy="723"/>
              <a:chOff x="4691" y="1910"/>
              <a:chExt cx="702" cy="723"/>
            </a:xfrm>
          </p:grpSpPr>
          <p:cxnSp>
            <p:nvCxnSpPr>
              <p:cNvPr id="919" name="Google Shape;919;p31"/>
              <p:cNvCxnSpPr/>
              <p:nvPr/>
            </p:nvCxnSpPr>
            <p:spPr>
              <a:xfrm>
                <a:off x="5167" y="1910"/>
                <a:ext cx="0" cy="562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920" name="Google Shape;920;p31"/>
              <p:cNvSpPr txBox="1"/>
              <p:nvPr/>
            </p:nvSpPr>
            <p:spPr>
              <a:xfrm>
                <a:off x="4691" y="2421"/>
                <a:ext cx="702" cy="2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600">
                    <a:solidFill>
                      <a:schemeClr val="dk1"/>
                    </a:solidFill>
                    <a:latin typeface="Tahoma"/>
                    <a:ea typeface="Tahoma"/>
                    <a:cs typeface="Tahoma"/>
                    <a:sym typeface="Tahoma"/>
                  </a:rPr>
                  <a:t>LAST_ACK</a:t>
                </a:r>
                <a:endParaRPr/>
              </a:p>
            </p:txBody>
          </p:sp>
        </p:grpSp>
      </p:grpSp>
      <p:grpSp>
        <p:nvGrpSpPr>
          <p:cNvPr id="921" name="Google Shape;921;p31"/>
          <p:cNvGrpSpPr/>
          <p:nvPr/>
        </p:nvGrpSpPr>
        <p:grpSpPr>
          <a:xfrm>
            <a:off x="7642225" y="4435475"/>
            <a:ext cx="917575" cy="1223963"/>
            <a:chOff x="4814" y="2654"/>
            <a:chExt cx="578" cy="771"/>
          </a:xfrm>
        </p:grpSpPr>
        <p:sp>
          <p:nvSpPr>
            <p:cNvPr id="922" name="Google Shape;922;p31"/>
            <p:cNvSpPr txBox="1"/>
            <p:nvPr/>
          </p:nvSpPr>
          <p:spPr>
            <a:xfrm>
              <a:off x="4814" y="3213"/>
              <a:ext cx="578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CLOSED</a:t>
              </a:r>
              <a:endParaRPr/>
            </a:p>
          </p:txBody>
        </p:sp>
        <p:cxnSp>
          <p:nvCxnSpPr>
            <p:cNvPr id="923" name="Google Shape;923;p31"/>
            <p:cNvCxnSpPr/>
            <p:nvPr/>
          </p:nvCxnSpPr>
          <p:spPr>
            <a:xfrm>
              <a:off x="5173" y="2654"/>
              <a:ext cx="0" cy="57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924" name="Google Shape;924;p31"/>
          <p:cNvGrpSpPr/>
          <p:nvPr/>
        </p:nvGrpSpPr>
        <p:grpSpPr>
          <a:xfrm>
            <a:off x="585788" y="3827463"/>
            <a:ext cx="1400175" cy="1044575"/>
            <a:chOff x="369" y="2271"/>
            <a:chExt cx="882" cy="658"/>
          </a:xfrm>
        </p:grpSpPr>
        <p:sp>
          <p:nvSpPr>
            <p:cNvPr id="925" name="Google Shape;925;p31"/>
            <p:cNvSpPr txBox="1"/>
            <p:nvPr/>
          </p:nvSpPr>
          <p:spPr>
            <a:xfrm>
              <a:off x="369" y="2717"/>
              <a:ext cx="882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TIMED_WAIT</a:t>
              </a:r>
              <a:endParaRPr/>
            </a:p>
          </p:txBody>
        </p:sp>
        <p:cxnSp>
          <p:nvCxnSpPr>
            <p:cNvPr id="926" name="Google Shape;926;p31"/>
            <p:cNvCxnSpPr/>
            <p:nvPr/>
          </p:nvCxnSpPr>
          <p:spPr>
            <a:xfrm>
              <a:off x="638" y="2271"/>
              <a:ext cx="0" cy="483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927" name="Google Shape;927;p31"/>
          <p:cNvGrpSpPr/>
          <p:nvPr/>
        </p:nvGrpSpPr>
        <p:grpSpPr>
          <a:xfrm>
            <a:off x="674688" y="4708525"/>
            <a:ext cx="2743200" cy="1768475"/>
            <a:chOff x="425" y="2826"/>
            <a:chExt cx="1728" cy="1114"/>
          </a:xfrm>
        </p:grpSpPr>
        <p:cxnSp>
          <p:nvCxnSpPr>
            <p:cNvPr id="928" name="Google Shape;928;p31"/>
            <p:cNvCxnSpPr/>
            <p:nvPr/>
          </p:nvCxnSpPr>
          <p:spPr>
            <a:xfrm>
              <a:off x="1820" y="2833"/>
              <a:ext cx="7" cy="1059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29" name="Google Shape;929;p31"/>
            <p:cNvSpPr txBox="1"/>
            <p:nvPr/>
          </p:nvSpPr>
          <p:spPr>
            <a:xfrm>
              <a:off x="1216" y="3093"/>
              <a:ext cx="937" cy="42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 timed wait </a:t>
              </a:r>
              <a:endParaRPr/>
            </a:p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for 2*max </a:t>
              </a:r>
              <a:endParaRPr/>
            </a:p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segment lifetime</a:t>
              </a:r>
              <a:endParaRPr/>
            </a:p>
          </p:txBody>
        </p:sp>
        <p:cxnSp>
          <p:nvCxnSpPr>
            <p:cNvPr id="930" name="Google Shape;930;p31"/>
            <p:cNvCxnSpPr/>
            <p:nvPr/>
          </p:nvCxnSpPr>
          <p:spPr>
            <a:xfrm>
              <a:off x="1742" y="2826"/>
              <a:ext cx="142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1" name="Google Shape;931;p31"/>
            <p:cNvCxnSpPr/>
            <p:nvPr/>
          </p:nvCxnSpPr>
          <p:spPr>
            <a:xfrm>
              <a:off x="1759" y="3889"/>
              <a:ext cx="142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32" name="Google Shape;932;p31"/>
            <p:cNvSpPr txBox="1"/>
            <p:nvPr/>
          </p:nvSpPr>
          <p:spPr>
            <a:xfrm>
              <a:off x="425" y="3728"/>
              <a:ext cx="578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CLOSED</a:t>
              </a:r>
              <a:endParaRPr/>
            </a:p>
          </p:txBody>
        </p:sp>
        <p:cxnSp>
          <p:nvCxnSpPr>
            <p:cNvPr id="933" name="Google Shape;933;p31"/>
            <p:cNvCxnSpPr/>
            <p:nvPr/>
          </p:nvCxnSpPr>
          <p:spPr>
            <a:xfrm>
              <a:off x="631" y="2918"/>
              <a:ext cx="0" cy="839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934" name="Google Shape;934;p31"/>
          <p:cNvSpPr txBox="1"/>
          <p:nvPr>
            <p:ph type="title"/>
          </p:nvPr>
        </p:nvSpPr>
        <p:spPr>
          <a:xfrm>
            <a:off x="433388" y="241300"/>
            <a:ext cx="7772400" cy="727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TCP: closing a connection</a:t>
            </a:r>
            <a:endParaRPr/>
          </a:p>
        </p:txBody>
      </p:sp>
      <p:grpSp>
        <p:nvGrpSpPr>
          <p:cNvPr id="935" name="Google Shape;935;p31"/>
          <p:cNvGrpSpPr/>
          <p:nvPr/>
        </p:nvGrpSpPr>
        <p:grpSpPr>
          <a:xfrm>
            <a:off x="550863" y="2268538"/>
            <a:ext cx="1335087" cy="700087"/>
            <a:chOff x="347" y="1289"/>
            <a:chExt cx="841" cy="441"/>
          </a:xfrm>
        </p:grpSpPr>
        <p:sp>
          <p:nvSpPr>
            <p:cNvPr id="936" name="Google Shape;936;p31"/>
            <p:cNvSpPr txBox="1"/>
            <p:nvPr/>
          </p:nvSpPr>
          <p:spPr>
            <a:xfrm>
              <a:off x="347" y="1518"/>
              <a:ext cx="841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FIN_WAIT_1</a:t>
              </a:r>
              <a:endParaRPr/>
            </a:p>
          </p:txBody>
        </p:sp>
        <p:cxnSp>
          <p:nvCxnSpPr>
            <p:cNvPr id="937" name="Google Shape;937;p31"/>
            <p:cNvCxnSpPr/>
            <p:nvPr/>
          </p:nvCxnSpPr>
          <p:spPr>
            <a:xfrm>
              <a:off x="630" y="1289"/>
              <a:ext cx="0" cy="27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938" name="Google Shape;938;p31"/>
          <p:cNvGrpSpPr/>
          <p:nvPr/>
        </p:nvGrpSpPr>
        <p:grpSpPr>
          <a:xfrm>
            <a:off x="1204913" y="2322513"/>
            <a:ext cx="4775200" cy="1014412"/>
            <a:chOff x="759" y="1323"/>
            <a:chExt cx="3008" cy="639"/>
          </a:xfrm>
        </p:grpSpPr>
        <p:cxnSp>
          <p:nvCxnSpPr>
            <p:cNvPr id="939" name="Google Shape;939;p31"/>
            <p:cNvCxnSpPr/>
            <p:nvPr/>
          </p:nvCxnSpPr>
          <p:spPr>
            <a:xfrm>
              <a:off x="2195" y="1442"/>
              <a:ext cx="1572" cy="320"/>
            </a:xfrm>
            <a:prstGeom prst="straightConnector1">
              <a:avLst/>
            </a:prstGeom>
            <a:noFill/>
            <a:ln cap="flat" cmpd="sng" w="28575">
              <a:solidFill>
                <a:srgbClr val="00009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40" name="Google Shape;940;p31"/>
            <p:cNvSpPr/>
            <p:nvPr/>
          </p:nvSpPr>
          <p:spPr>
            <a:xfrm>
              <a:off x="2644" y="1369"/>
              <a:ext cx="590" cy="36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41" name="Google Shape;941;p31"/>
            <p:cNvSpPr txBox="1"/>
            <p:nvPr/>
          </p:nvSpPr>
          <p:spPr>
            <a:xfrm>
              <a:off x="2430" y="1493"/>
              <a:ext cx="1052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FINbit=1, seq=x</a:t>
              </a:r>
              <a:endParaRPr/>
            </a:p>
          </p:txBody>
        </p:sp>
        <p:sp>
          <p:nvSpPr>
            <p:cNvPr id="942" name="Google Shape;942;p31"/>
            <p:cNvSpPr txBox="1"/>
            <p:nvPr/>
          </p:nvSpPr>
          <p:spPr>
            <a:xfrm>
              <a:off x="1209" y="1541"/>
              <a:ext cx="913" cy="4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can no longer</a:t>
              </a:r>
              <a:endParaRPr/>
            </a:p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send but can</a:t>
              </a:r>
              <a:endParaRPr/>
            </a:p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 receive data</a:t>
              </a:r>
              <a:endParaRPr/>
            </a:p>
          </p:txBody>
        </p:sp>
        <p:sp>
          <p:nvSpPr>
            <p:cNvPr id="943" name="Google Shape;943;p31"/>
            <p:cNvSpPr txBox="1"/>
            <p:nvPr/>
          </p:nvSpPr>
          <p:spPr>
            <a:xfrm>
              <a:off x="759" y="1323"/>
              <a:ext cx="1456" cy="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4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clientSocket.close()</a:t>
              </a:r>
              <a:endParaRPr/>
            </a:p>
          </p:txBody>
        </p:sp>
      </p:grpSp>
      <p:sp>
        <p:nvSpPr>
          <p:cNvPr id="944" name="Google Shape;944;p31"/>
          <p:cNvSpPr txBox="1"/>
          <p:nvPr/>
        </p:nvSpPr>
        <p:spPr>
          <a:xfrm>
            <a:off x="498475" y="1590675"/>
            <a:ext cx="1160463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600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client state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600">
              <a:solidFill>
                <a:srgbClr val="00009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45" name="Google Shape;945;p31"/>
          <p:cNvSpPr txBox="1"/>
          <p:nvPr/>
        </p:nvSpPr>
        <p:spPr>
          <a:xfrm>
            <a:off x="7353300" y="1608138"/>
            <a:ext cx="1238250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600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server state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600">
              <a:solidFill>
                <a:srgbClr val="00009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46" name="Google Shape;946;p31"/>
          <p:cNvSpPr txBox="1"/>
          <p:nvPr/>
        </p:nvSpPr>
        <p:spPr>
          <a:xfrm>
            <a:off x="7769225" y="1990725"/>
            <a:ext cx="771525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ESTAB</a:t>
            </a:r>
            <a:endParaRPr/>
          </a:p>
        </p:txBody>
      </p:sp>
      <p:sp>
        <p:nvSpPr>
          <p:cNvPr id="947" name="Google Shape;947;p31"/>
          <p:cNvSpPr txBox="1"/>
          <p:nvPr/>
        </p:nvSpPr>
        <p:spPr>
          <a:xfrm>
            <a:off x="533400" y="1973263"/>
            <a:ext cx="771525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ESTAB</a:t>
            </a:r>
            <a:endParaRPr/>
          </a:p>
        </p:txBody>
      </p:sp>
      <p:grpSp>
        <p:nvGrpSpPr>
          <p:cNvPr id="948" name="Google Shape;948;p31"/>
          <p:cNvGrpSpPr/>
          <p:nvPr/>
        </p:nvGrpSpPr>
        <p:grpSpPr>
          <a:xfrm>
            <a:off x="3140075" y="1665288"/>
            <a:ext cx="642938" cy="600075"/>
            <a:chOff x="-44" y="1473"/>
            <a:chExt cx="981" cy="1105"/>
          </a:xfrm>
        </p:grpSpPr>
        <p:pic>
          <p:nvPicPr>
            <p:cNvPr descr="desktop_computer_stylized_medium" id="949" name="Google Shape;949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0" name="Google Shape;950;p31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1" name="Google Shape;951;p31"/>
          <p:cNvGrpSpPr/>
          <p:nvPr/>
        </p:nvGrpSpPr>
        <p:grpSpPr>
          <a:xfrm>
            <a:off x="5772150" y="1668463"/>
            <a:ext cx="336550" cy="512762"/>
            <a:chOff x="4140" y="429"/>
            <a:chExt cx="1425" cy="2396"/>
          </a:xfrm>
        </p:grpSpPr>
        <p:sp>
          <p:nvSpPr>
            <p:cNvPr id="952" name="Google Shape;952;p31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31"/>
            <p:cNvSpPr/>
            <p:nvPr/>
          </p:nvSpPr>
          <p:spPr>
            <a:xfrm>
              <a:off x="4207" y="429"/>
              <a:ext cx="1049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54" name="Google Shape;954;p31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31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31"/>
            <p:cNvSpPr/>
            <p:nvPr/>
          </p:nvSpPr>
          <p:spPr>
            <a:xfrm>
              <a:off x="4214" y="696"/>
              <a:ext cx="592" cy="45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grpSp>
          <p:nvGrpSpPr>
            <p:cNvPr id="957" name="Google Shape;957;p31"/>
            <p:cNvGrpSpPr/>
            <p:nvPr/>
          </p:nvGrpSpPr>
          <p:grpSpPr>
            <a:xfrm>
              <a:off x="4751" y="666"/>
              <a:ext cx="578" cy="148"/>
              <a:chOff x="617" y="2566"/>
              <a:chExt cx="721" cy="142"/>
            </a:xfrm>
          </p:grpSpPr>
          <p:sp>
            <p:nvSpPr>
              <p:cNvPr id="958" name="Google Shape;958;p31"/>
              <p:cNvSpPr/>
              <p:nvPr/>
            </p:nvSpPr>
            <p:spPr>
              <a:xfrm>
                <a:off x="617" y="2566"/>
                <a:ext cx="721" cy="142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2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959" name="Google Shape;959;p31"/>
              <p:cNvSpPr/>
              <p:nvPr/>
            </p:nvSpPr>
            <p:spPr>
              <a:xfrm>
                <a:off x="634" y="2581"/>
                <a:ext cx="688" cy="11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2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sp>
          <p:nvSpPr>
            <p:cNvPr id="960" name="Google Shape;960;p31"/>
            <p:cNvSpPr/>
            <p:nvPr/>
          </p:nvSpPr>
          <p:spPr>
            <a:xfrm>
              <a:off x="4221" y="1022"/>
              <a:ext cx="598" cy="45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grpSp>
          <p:nvGrpSpPr>
            <p:cNvPr id="961" name="Google Shape;961;p31"/>
            <p:cNvGrpSpPr/>
            <p:nvPr/>
          </p:nvGrpSpPr>
          <p:grpSpPr>
            <a:xfrm>
              <a:off x="4745" y="993"/>
              <a:ext cx="585" cy="134"/>
              <a:chOff x="611" y="2567"/>
              <a:chExt cx="730" cy="139"/>
            </a:xfrm>
          </p:grpSpPr>
          <p:sp>
            <p:nvSpPr>
              <p:cNvPr id="962" name="Google Shape;962;p31"/>
              <p:cNvSpPr/>
              <p:nvPr/>
            </p:nvSpPr>
            <p:spPr>
              <a:xfrm>
                <a:off x="611" y="2567"/>
                <a:ext cx="730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2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963" name="Google Shape;963;p31"/>
              <p:cNvSpPr/>
              <p:nvPr/>
            </p:nvSpPr>
            <p:spPr>
              <a:xfrm>
                <a:off x="628" y="2582"/>
                <a:ext cx="696" cy="108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2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sp>
          <p:nvSpPr>
            <p:cNvPr id="964" name="Google Shape;964;p31"/>
            <p:cNvSpPr/>
            <p:nvPr/>
          </p:nvSpPr>
          <p:spPr>
            <a:xfrm>
              <a:off x="4214" y="1356"/>
              <a:ext cx="598" cy="45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65" name="Google Shape;965;p31"/>
            <p:cNvSpPr/>
            <p:nvPr/>
          </p:nvSpPr>
          <p:spPr>
            <a:xfrm>
              <a:off x="4227" y="1653"/>
              <a:ext cx="598" cy="52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grpSp>
          <p:nvGrpSpPr>
            <p:cNvPr id="966" name="Google Shape;966;p31"/>
            <p:cNvGrpSpPr/>
            <p:nvPr/>
          </p:nvGrpSpPr>
          <p:grpSpPr>
            <a:xfrm>
              <a:off x="4738" y="1630"/>
              <a:ext cx="578" cy="149"/>
              <a:chOff x="618" y="2571"/>
              <a:chExt cx="720" cy="137"/>
            </a:xfrm>
          </p:grpSpPr>
          <p:sp>
            <p:nvSpPr>
              <p:cNvPr id="967" name="Google Shape;967;p31"/>
              <p:cNvSpPr/>
              <p:nvPr/>
            </p:nvSpPr>
            <p:spPr>
              <a:xfrm>
                <a:off x="618" y="2571"/>
                <a:ext cx="720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2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968" name="Google Shape;968;p31"/>
              <p:cNvSpPr/>
              <p:nvPr/>
            </p:nvSpPr>
            <p:spPr>
              <a:xfrm>
                <a:off x="635" y="2585"/>
                <a:ext cx="687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2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sp>
          <p:nvSpPr>
            <p:cNvPr id="969" name="Google Shape;969;p31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70" name="Google Shape;970;p31"/>
            <p:cNvGrpSpPr/>
            <p:nvPr/>
          </p:nvGrpSpPr>
          <p:grpSpPr>
            <a:xfrm>
              <a:off x="4738" y="1327"/>
              <a:ext cx="584" cy="141"/>
              <a:chOff x="613" y="2568"/>
              <a:chExt cx="728" cy="141"/>
            </a:xfrm>
          </p:grpSpPr>
          <p:sp>
            <p:nvSpPr>
              <p:cNvPr id="971" name="Google Shape;971;p31"/>
              <p:cNvSpPr/>
              <p:nvPr/>
            </p:nvSpPr>
            <p:spPr>
              <a:xfrm>
                <a:off x="613" y="2568"/>
                <a:ext cx="728" cy="141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2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972" name="Google Shape;972;p31"/>
              <p:cNvSpPr/>
              <p:nvPr/>
            </p:nvSpPr>
            <p:spPr>
              <a:xfrm>
                <a:off x="630" y="2582"/>
                <a:ext cx="695" cy="11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2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sp>
          <p:nvSpPr>
            <p:cNvPr id="973" name="Google Shape;973;p31"/>
            <p:cNvSpPr/>
            <p:nvPr/>
          </p:nvSpPr>
          <p:spPr>
            <a:xfrm>
              <a:off x="5249" y="429"/>
              <a:ext cx="67" cy="2292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74" name="Google Shape;974;p31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31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31"/>
            <p:cNvSpPr/>
            <p:nvPr/>
          </p:nvSpPr>
          <p:spPr>
            <a:xfrm>
              <a:off x="5518" y="2610"/>
              <a:ext cx="47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77" name="Google Shape;977;p31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31"/>
            <p:cNvSpPr/>
            <p:nvPr/>
          </p:nvSpPr>
          <p:spPr>
            <a:xfrm>
              <a:off x="4140" y="2677"/>
              <a:ext cx="1196" cy="148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79" name="Google Shape;979;p31"/>
            <p:cNvSpPr/>
            <p:nvPr/>
          </p:nvSpPr>
          <p:spPr>
            <a:xfrm>
              <a:off x="4207" y="2714"/>
              <a:ext cx="1069" cy="82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80" name="Google Shape;980;p31"/>
            <p:cNvSpPr/>
            <p:nvPr/>
          </p:nvSpPr>
          <p:spPr>
            <a:xfrm>
              <a:off x="4308" y="2380"/>
              <a:ext cx="155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81" name="Google Shape;981;p31"/>
            <p:cNvSpPr/>
            <p:nvPr/>
          </p:nvSpPr>
          <p:spPr>
            <a:xfrm>
              <a:off x="4483" y="2387"/>
              <a:ext cx="161" cy="1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31"/>
            <p:cNvSpPr/>
            <p:nvPr/>
          </p:nvSpPr>
          <p:spPr>
            <a:xfrm>
              <a:off x="4664" y="2380"/>
              <a:ext cx="155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83" name="Google Shape;983;p31"/>
            <p:cNvSpPr/>
            <p:nvPr/>
          </p:nvSpPr>
          <p:spPr>
            <a:xfrm>
              <a:off x="5061" y="1838"/>
              <a:ext cx="87" cy="757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984" name="Google Shape;984;p31"/>
          <p:cNvSpPr/>
          <p:nvPr/>
        </p:nvSpPr>
        <p:spPr>
          <a:xfrm>
            <a:off x="4720036" y="5980112"/>
            <a:ext cx="4119164" cy="675483"/>
          </a:xfrm>
          <a:prstGeom prst="wedgeRectCallout">
            <a:avLst>
              <a:gd fmla="val -82387" name="adj1"/>
              <a:gd fmla="val -137970" name="adj2"/>
            </a:avLst>
          </a:prstGeom>
          <a:solidFill>
            <a:srgbClr val="D8D8D8"/>
          </a:solidFill>
          <a:ln cap="flat" cmpd="sng" w="19050">
            <a:solidFill>
              <a:srgbClr val="AF7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TIME_WAIT state lets the TCP client resend the final acknowledgment in case the ACK is lost.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32"/>
          <p:cNvSpPr txBox="1"/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Chapter 3 outline</a:t>
            </a:r>
            <a:endParaRPr/>
          </a:p>
        </p:txBody>
      </p:sp>
      <p:sp>
        <p:nvSpPr>
          <p:cNvPr id="990" name="Google Shape;990;p32"/>
          <p:cNvSpPr txBox="1"/>
          <p:nvPr>
            <p:ph idx="1" type="body"/>
          </p:nvPr>
        </p:nvSpPr>
        <p:spPr>
          <a:xfrm>
            <a:off x="609600" y="1589567"/>
            <a:ext cx="38862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66738" lvl="0" marL="566738" rtl="0" algn="l">
              <a:spcBef>
                <a:spcPts val="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rPr lang="en-US"/>
              <a:t>3.1 transport-layer services</a:t>
            </a:r>
            <a:endParaRPr/>
          </a:p>
          <a:p>
            <a:pPr indent="-566738" lvl="0" marL="566738" rtl="0" algn="l">
              <a:spcBef>
                <a:spcPts val="70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rPr lang="en-US"/>
              <a:t>3.2 multiplexing and demultiplexing</a:t>
            </a:r>
            <a:endParaRPr/>
          </a:p>
          <a:p>
            <a:pPr indent="-566738" lvl="0" marL="566738" rtl="0" algn="l">
              <a:spcBef>
                <a:spcPts val="70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rPr lang="en-US"/>
              <a:t>3.3 connectionless transport: UDP</a:t>
            </a:r>
            <a:endParaRPr/>
          </a:p>
          <a:p>
            <a:pPr indent="-566738" lvl="0" marL="566738" rtl="0" algn="l">
              <a:spcBef>
                <a:spcPts val="70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rPr lang="en-US"/>
              <a:t>3.4 principles of reliable data transfer</a:t>
            </a:r>
            <a:endParaRPr/>
          </a:p>
        </p:txBody>
      </p:sp>
      <p:sp>
        <p:nvSpPr>
          <p:cNvPr id="991" name="Google Shape;991;p32"/>
          <p:cNvSpPr txBox="1"/>
          <p:nvPr>
            <p:ph idx="2" type="body"/>
          </p:nvPr>
        </p:nvSpPr>
        <p:spPr>
          <a:xfrm>
            <a:off x="4495800" y="1600200"/>
            <a:ext cx="4251325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66738" lvl="0" marL="566738" rtl="0" algn="l">
              <a:spcBef>
                <a:spcPts val="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rPr lang="en-US"/>
              <a:t>3.5 connection-oriented transport: TCP</a:t>
            </a:r>
            <a:endParaRPr/>
          </a:p>
          <a:p>
            <a:pPr indent="-273050" lvl="1" marL="912813" rtl="0" algn="l">
              <a:spcBef>
                <a:spcPts val="550"/>
              </a:spcBef>
              <a:spcAft>
                <a:spcPts val="0"/>
              </a:spcAft>
              <a:buSzPts val="1680"/>
              <a:buFont typeface="Noto Sans Symbols"/>
              <a:buChar char="▪"/>
            </a:pPr>
            <a:r>
              <a:rPr lang="en-US"/>
              <a:t>segment structure</a:t>
            </a:r>
            <a:endParaRPr/>
          </a:p>
          <a:p>
            <a:pPr indent="-273050" lvl="1" marL="912813" rtl="0" algn="l">
              <a:spcBef>
                <a:spcPts val="550"/>
              </a:spcBef>
              <a:spcAft>
                <a:spcPts val="0"/>
              </a:spcAft>
              <a:buSzPts val="1680"/>
              <a:buFont typeface="Noto Sans Symbols"/>
              <a:buChar char="▪"/>
            </a:pPr>
            <a:r>
              <a:rPr lang="en-US"/>
              <a:t>reliable data transfer</a:t>
            </a:r>
            <a:endParaRPr/>
          </a:p>
          <a:p>
            <a:pPr indent="-273050" lvl="1" marL="912813" rtl="0" algn="l">
              <a:spcBef>
                <a:spcPts val="550"/>
              </a:spcBef>
              <a:spcAft>
                <a:spcPts val="0"/>
              </a:spcAft>
              <a:buSzPts val="1680"/>
              <a:buFont typeface="Noto Sans Symbols"/>
              <a:buChar char="▪"/>
            </a:pPr>
            <a:r>
              <a:rPr lang="en-US"/>
              <a:t>flow control</a:t>
            </a:r>
            <a:endParaRPr/>
          </a:p>
          <a:p>
            <a:pPr indent="-273050" lvl="1" marL="912813" rtl="0" algn="l">
              <a:spcBef>
                <a:spcPts val="550"/>
              </a:spcBef>
              <a:spcAft>
                <a:spcPts val="0"/>
              </a:spcAft>
              <a:buSzPts val="1680"/>
              <a:buFont typeface="Noto Sans Symbols"/>
              <a:buChar char="▪"/>
            </a:pPr>
            <a:r>
              <a:rPr lang="en-US"/>
              <a:t>connection management</a:t>
            </a:r>
            <a:endParaRPr/>
          </a:p>
          <a:p>
            <a:pPr indent="-566738" lvl="0" marL="566738" rtl="0" algn="l">
              <a:spcBef>
                <a:spcPts val="70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rPr lang="en-US">
                <a:solidFill>
                  <a:srgbClr val="CC0000"/>
                </a:solidFill>
              </a:rPr>
              <a:t>3.6 principles of congestion control</a:t>
            </a:r>
            <a:endParaRPr/>
          </a:p>
          <a:p>
            <a:pPr indent="-566738" lvl="0" marL="566738" rtl="0" algn="l">
              <a:spcBef>
                <a:spcPts val="70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rPr lang="en-US"/>
              <a:t>3.7 TCP congestion control</a:t>
            </a:r>
            <a:endParaRPr/>
          </a:p>
        </p:txBody>
      </p:sp>
      <p:pic>
        <p:nvPicPr>
          <p:cNvPr descr="underline_base" id="992" name="Google Shape;99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5313" y="1039813"/>
            <a:ext cx="4387850" cy="173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33"/>
          <p:cNvSpPr txBox="1"/>
          <p:nvPr>
            <p:ph idx="1" type="body"/>
          </p:nvPr>
        </p:nvSpPr>
        <p:spPr>
          <a:xfrm>
            <a:off x="638175" y="1524000"/>
            <a:ext cx="8277225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8" lvl="0" marL="319088" rtl="0" algn="l">
              <a:spcBef>
                <a:spcPts val="0"/>
              </a:spcBef>
              <a:spcAft>
                <a:spcPts val="0"/>
              </a:spcAft>
              <a:buSzPts val="1920"/>
              <a:buFont typeface="Noto Sans Symbols"/>
              <a:buNone/>
            </a:pPr>
            <a:r>
              <a:rPr lang="en-US" sz="32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Congestion:</a:t>
            </a:r>
            <a:endParaRPr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9088" lvl="0" marL="319088" rtl="0" algn="l">
              <a:spcBef>
                <a:spcPts val="700"/>
              </a:spcBef>
              <a:spcAft>
                <a:spcPts val="0"/>
              </a:spcAft>
              <a:buSzPts val="1680"/>
              <a:buChar char="◻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informally: “too many sources sending too much data too fast for </a:t>
            </a:r>
            <a:r>
              <a:rPr lang="en-US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to handle”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9088" lvl="0" marL="319088" rtl="0" algn="l">
              <a:spcBef>
                <a:spcPts val="700"/>
              </a:spcBef>
              <a:spcAft>
                <a:spcPts val="0"/>
              </a:spcAft>
              <a:buSzPts val="1680"/>
              <a:buChar char="◻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different from flow control!</a:t>
            </a:r>
            <a:endParaRPr/>
          </a:p>
          <a:p>
            <a:pPr indent="-319088" lvl="0" marL="319088" rtl="0" algn="l">
              <a:spcBef>
                <a:spcPts val="700"/>
              </a:spcBef>
              <a:spcAft>
                <a:spcPts val="0"/>
              </a:spcAft>
              <a:buSzPts val="1680"/>
              <a:buChar char="◻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manifestations:</a:t>
            </a:r>
            <a:endParaRPr/>
          </a:p>
          <a:p>
            <a:pPr indent="-273049" lvl="1" marL="639763" rtl="0" algn="l">
              <a:spcBef>
                <a:spcPts val="550"/>
              </a:spcBef>
              <a:spcAft>
                <a:spcPts val="0"/>
              </a:spcAft>
              <a:buSzPts val="1960"/>
              <a:buChar char="🞑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lost packets (buffer overflow at routers)</a:t>
            </a:r>
            <a:endParaRPr/>
          </a:p>
          <a:p>
            <a:pPr indent="-273049" lvl="1" marL="639763" rtl="0" algn="l">
              <a:spcBef>
                <a:spcPts val="550"/>
              </a:spcBef>
              <a:spcAft>
                <a:spcPts val="0"/>
              </a:spcAft>
              <a:buSzPts val="1960"/>
              <a:buChar char="🞑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long delays (queueing in router buffers)</a:t>
            </a:r>
            <a:endParaRPr/>
          </a:p>
          <a:p>
            <a:pPr indent="-319088" lvl="0" marL="319088" rtl="0" algn="l">
              <a:spcBef>
                <a:spcPts val="700"/>
              </a:spcBef>
              <a:spcAft>
                <a:spcPts val="0"/>
              </a:spcAft>
              <a:buSzPts val="1680"/>
              <a:buChar char="◻"/>
            </a:pPr>
            <a:r>
              <a:rPr b="1" lang="en-US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 top-10 problem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!</a:t>
            </a:r>
            <a:endParaRPr/>
          </a:p>
          <a:p>
            <a:pPr indent="-227648" lvl="0" marL="319088" rtl="0" algn="l">
              <a:spcBef>
                <a:spcPts val="7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nderline_base" id="998" name="Google Shape;99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175" y="1092200"/>
            <a:ext cx="6856413" cy="173038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33"/>
          <p:cNvSpPr txBox="1"/>
          <p:nvPr>
            <p:ph type="title"/>
          </p:nvPr>
        </p:nvSpPr>
        <p:spPr>
          <a:xfrm>
            <a:off x="566738" y="352425"/>
            <a:ext cx="7772400" cy="10302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Principles of congestion control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34"/>
          <p:cNvSpPr txBox="1"/>
          <p:nvPr>
            <p:ph type="title"/>
          </p:nvPr>
        </p:nvSpPr>
        <p:spPr>
          <a:xfrm>
            <a:off x="476250" y="273050"/>
            <a:ext cx="7772400" cy="917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Approaches towards congestion control</a:t>
            </a:r>
            <a:endParaRPr/>
          </a:p>
        </p:txBody>
      </p:sp>
      <p:sp>
        <p:nvSpPr>
          <p:cNvPr id="1005" name="Google Shape;1005;p34"/>
          <p:cNvSpPr/>
          <p:nvPr/>
        </p:nvSpPr>
        <p:spPr>
          <a:xfrm>
            <a:off x="708819" y="1697038"/>
            <a:ext cx="8154988" cy="552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20"/>
              <a:buFont typeface="Noto Sans Symbols"/>
              <a:buNone/>
            </a:pPr>
            <a:r>
              <a:rPr i="1" lang="en-US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two broad approaches towards congestion control:</a:t>
            </a:r>
            <a:endParaRPr/>
          </a:p>
        </p:txBody>
      </p:sp>
      <p:pic>
        <p:nvPicPr>
          <p:cNvPr descr="underline_base" id="1006" name="Google Shape;100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438" y="919163"/>
            <a:ext cx="7769225" cy="173037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34"/>
          <p:cNvSpPr/>
          <p:nvPr/>
        </p:nvSpPr>
        <p:spPr>
          <a:xfrm>
            <a:off x="100275" y="2120250"/>
            <a:ext cx="4357800" cy="694500"/>
          </a:xfrm>
          <a:prstGeom prst="rect">
            <a:avLst/>
          </a:prstGeom>
          <a:solidFill>
            <a:srgbClr val="FEEFC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end-to-end congestion control:</a:t>
            </a:r>
            <a:endParaRPr/>
          </a:p>
        </p:txBody>
      </p:sp>
      <p:sp>
        <p:nvSpPr>
          <p:cNvPr id="1008" name="Google Shape;1008;p34"/>
          <p:cNvSpPr txBox="1"/>
          <p:nvPr>
            <p:ph idx="1" type="body"/>
          </p:nvPr>
        </p:nvSpPr>
        <p:spPr>
          <a:xfrm>
            <a:off x="-27525" y="2961651"/>
            <a:ext cx="4613400" cy="27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8" lvl="0" marL="319088" rtl="0" algn="l">
              <a:spcBef>
                <a:spcPts val="0"/>
              </a:spcBef>
              <a:spcAft>
                <a:spcPts val="0"/>
              </a:spcAft>
              <a:buSzPts val="1920"/>
              <a:buFont typeface="Noto Sans Symbols"/>
              <a:buChar char="❖"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no explicit feedback from network</a:t>
            </a:r>
            <a:endParaRPr/>
          </a:p>
          <a:p>
            <a:pPr indent="-319088" lvl="0" marL="319088" rtl="0" algn="l">
              <a:spcBef>
                <a:spcPts val="700"/>
              </a:spcBef>
              <a:spcAft>
                <a:spcPts val="0"/>
              </a:spcAft>
              <a:buSzPts val="1920"/>
              <a:buFont typeface="Noto Sans Symbols"/>
              <a:buChar char="❖"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congestion inferred from end-system observed loss, and delay</a:t>
            </a:r>
            <a:endParaRPr/>
          </a:p>
          <a:p>
            <a:pPr indent="-319088" lvl="0" marL="319088" rtl="0" algn="l">
              <a:spcBef>
                <a:spcPts val="700"/>
              </a:spcBef>
              <a:spcAft>
                <a:spcPts val="0"/>
              </a:spcAft>
              <a:buSzPts val="1920"/>
              <a:buFont typeface="Noto Sans Symbols"/>
              <a:buChar char="❖"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approach taken by TCP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34"/>
          <p:cNvSpPr/>
          <p:nvPr/>
        </p:nvSpPr>
        <p:spPr>
          <a:xfrm>
            <a:off x="4865688" y="2551113"/>
            <a:ext cx="3092450" cy="5651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10" name="Google Shape;1010;p34"/>
          <p:cNvSpPr txBox="1"/>
          <p:nvPr>
            <p:ph idx="2" type="body"/>
          </p:nvPr>
        </p:nvSpPr>
        <p:spPr>
          <a:xfrm>
            <a:off x="4613274" y="2814638"/>
            <a:ext cx="4357687" cy="2332037"/>
          </a:xfrm>
          <a:prstGeom prst="rect">
            <a:avLst/>
          </a:prstGeom>
          <a:solidFill>
            <a:srgbClr val="E0F0E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2575" lvl="0" marL="282575" rtl="0" algn="l">
              <a:spcBef>
                <a:spcPts val="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rPr b="1" lang="en-US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network-assisted congestion control:</a:t>
            </a:r>
            <a:endParaRPr/>
          </a:p>
          <a:p>
            <a:pPr indent="-282575" lvl="0" marL="282575" rtl="0" algn="l">
              <a:spcBef>
                <a:spcPts val="700"/>
              </a:spcBef>
              <a:spcAft>
                <a:spcPts val="0"/>
              </a:spcAft>
              <a:buSzPts val="1440"/>
              <a:buFont typeface="Noto Sans Symbols"/>
              <a:buChar char="❖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routers provide feedback to end systems</a:t>
            </a:r>
            <a:endParaRPr/>
          </a:p>
          <a:p>
            <a:pPr indent="-179387" lvl="1" marL="576263" rtl="0" algn="l">
              <a:spcBef>
                <a:spcPts val="550"/>
              </a:spcBef>
              <a:spcAft>
                <a:spcPts val="0"/>
              </a:spcAft>
              <a:buSzPts val="1680"/>
              <a:buFont typeface="Noto Sans Symbols"/>
              <a:buChar char="▪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single bit indicating congestion (SNA, DECbit, TCP/IP ECN, ATM)</a:t>
            </a:r>
            <a:endParaRPr/>
          </a:p>
          <a:p>
            <a:pPr indent="-179387" lvl="1" marL="576263" rtl="0" algn="l">
              <a:spcBef>
                <a:spcPts val="550"/>
              </a:spcBef>
              <a:spcAft>
                <a:spcPts val="0"/>
              </a:spcAft>
              <a:buSzPts val="1680"/>
              <a:buFont typeface="Noto Sans Symbols"/>
              <a:buChar char="▪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explicit rate for sender to send at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35"/>
          <p:cNvSpPr txBox="1"/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Chapter 3 outline</a:t>
            </a:r>
            <a:endParaRPr/>
          </a:p>
        </p:txBody>
      </p:sp>
      <p:sp>
        <p:nvSpPr>
          <p:cNvPr id="1016" name="Google Shape;1016;p35"/>
          <p:cNvSpPr txBox="1"/>
          <p:nvPr>
            <p:ph idx="1" type="body"/>
          </p:nvPr>
        </p:nvSpPr>
        <p:spPr>
          <a:xfrm>
            <a:off x="609600" y="1589567"/>
            <a:ext cx="38862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66738" lvl="0" marL="566738" rtl="0" algn="l">
              <a:spcBef>
                <a:spcPts val="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rPr lang="en-US"/>
              <a:t>3.1 transport-layer services</a:t>
            </a:r>
            <a:endParaRPr/>
          </a:p>
          <a:p>
            <a:pPr indent="-566738" lvl="0" marL="566738" rtl="0" algn="l">
              <a:spcBef>
                <a:spcPts val="70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rPr lang="en-US"/>
              <a:t>3.2 multiplexing and demultiplexing</a:t>
            </a:r>
            <a:endParaRPr/>
          </a:p>
          <a:p>
            <a:pPr indent="-566738" lvl="0" marL="566738" rtl="0" algn="l">
              <a:spcBef>
                <a:spcPts val="70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rPr lang="en-US"/>
              <a:t>3.3 connectionless transport: UDP</a:t>
            </a:r>
            <a:endParaRPr/>
          </a:p>
          <a:p>
            <a:pPr indent="-566738" lvl="0" marL="566738" rtl="0" algn="l">
              <a:spcBef>
                <a:spcPts val="70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rPr lang="en-US"/>
              <a:t>3.4 principles of reliable data transfer</a:t>
            </a:r>
            <a:endParaRPr/>
          </a:p>
        </p:txBody>
      </p:sp>
      <p:sp>
        <p:nvSpPr>
          <p:cNvPr id="1017" name="Google Shape;1017;p35"/>
          <p:cNvSpPr txBox="1"/>
          <p:nvPr>
            <p:ph idx="2" type="body"/>
          </p:nvPr>
        </p:nvSpPr>
        <p:spPr>
          <a:xfrm>
            <a:off x="4495800" y="1600200"/>
            <a:ext cx="4251325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66738" lvl="0" marL="566738" rtl="0" algn="l">
              <a:spcBef>
                <a:spcPts val="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rPr lang="en-US"/>
              <a:t>3.5 connection-oriented transport: TCP</a:t>
            </a:r>
            <a:endParaRPr/>
          </a:p>
          <a:p>
            <a:pPr indent="-273050" lvl="1" marL="912813" rtl="0" algn="l">
              <a:spcBef>
                <a:spcPts val="550"/>
              </a:spcBef>
              <a:spcAft>
                <a:spcPts val="0"/>
              </a:spcAft>
              <a:buSzPts val="1680"/>
              <a:buFont typeface="Noto Sans Symbols"/>
              <a:buChar char="▪"/>
            </a:pPr>
            <a:r>
              <a:rPr lang="en-US"/>
              <a:t>segment structure</a:t>
            </a:r>
            <a:endParaRPr/>
          </a:p>
          <a:p>
            <a:pPr indent="-273050" lvl="1" marL="912813" rtl="0" algn="l">
              <a:spcBef>
                <a:spcPts val="550"/>
              </a:spcBef>
              <a:spcAft>
                <a:spcPts val="0"/>
              </a:spcAft>
              <a:buSzPts val="1680"/>
              <a:buFont typeface="Noto Sans Symbols"/>
              <a:buChar char="▪"/>
            </a:pPr>
            <a:r>
              <a:rPr lang="en-US"/>
              <a:t>reliable data transfer</a:t>
            </a:r>
            <a:endParaRPr/>
          </a:p>
          <a:p>
            <a:pPr indent="-273050" lvl="1" marL="912813" rtl="0" algn="l">
              <a:spcBef>
                <a:spcPts val="550"/>
              </a:spcBef>
              <a:spcAft>
                <a:spcPts val="0"/>
              </a:spcAft>
              <a:buSzPts val="1680"/>
              <a:buFont typeface="Noto Sans Symbols"/>
              <a:buChar char="▪"/>
            </a:pPr>
            <a:r>
              <a:rPr lang="en-US"/>
              <a:t>flow control</a:t>
            </a:r>
            <a:endParaRPr/>
          </a:p>
          <a:p>
            <a:pPr indent="-273050" lvl="1" marL="912813" rtl="0" algn="l">
              <a:spcBef>
                <a:spcPts val="550"/>
              </a:spcBef>
              <a:spcAft>
                <a:spcPts val="0"/>
              </a:spcAft>
              <a:buSzPts val="1680"/>
              <a:buFont typeface="Noto Sans Symbols"/>
              <a:buChar char="▪"/>
            </a:pPr>
            <a:r>
              <a:rPr lang="en-US"/>
              <a:t>connection management</a:t>
            </a:r>
            <a:endParaRPr/>
          </a:p>
          <a:p>
            <a:pPr indent="-566738" lvl="0" marL="566738" rtl="0" algn="l">
              <a:spcBef>
                <a:spcPts val="70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rPr lang="en-US"/>
              <a:t>3.6 principles of congestion control</a:t>
            </a:r>
            <a:endParaRPr/>
          </a:p>
          <a:p>
            <a:pPr indent="-566738" lvl="0" marL="566738" rtl="0" algn="l">
              <a:spcBef>
                <a:spcPts val="70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rPr lang="en-US">
                <a:solidFill>
                  <a:srgbClr val="CC0000"/>
                </a:solidFill>
              </a:rPr>
              <a:t>3.7 TCP congestion control</a:t>
            </a:r>
            <a:endParaRPr/>
          </a:p>
        </p:txBody>
      </p:sp>
      <p:pic>
        <p:nvPicPr>
          <p:cNvPr descr="underline_base" id="1018" name="Google Shape;101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5313" y="1039813"/>
            <a:ext cx="4387850" cy="173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derline_base" id="1023" name="Google Shape;102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525" y="741363"/>
            <a:ext cx="5027613" cy="173037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36"/>
          <p:cNvSpPr txBox="1"/>
          <p:nvPr>
            <p:ph type="title"/>
          </p:nvPr>
        </p:nvSpPr>
        <p:spPr>
          <a:xfrm>
            <a:off x="228600" y="22860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TCP congestion control: </a:t>
            </a:r>
            <a:br>
              <a:rPr lang="en-US" sz="4000"/>
            </a:br>
            <a:r>
              <a:rPr lang="en-US" sz="4000"/>
              <a:t>A</a:t>
            </a:r>
            <a:r>
              <a:rPr lang="en-US" sz="3200"/>
              <a:t>dditive Increase Multiplicative Decrease (AIMD)</a:t>
            </a:r>
            <a:endParaRPr/>
          </a:p>
        </p:txBody>
      </p:sp>
      <p:sp>
        <p:nvSpPr>
          <p:cNvPr id="1025" name="Google Shape;1025;p36"/>
          <p:cNvSpPr/>
          <p:nvPr/>
        </p:nvSpPr>
        <p:spPr>
          <a:xfrm>
            <a:off x="625475" y="1582529"/>
            <a:ext cx="8375650" cy="206354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20"/>
              <a:buFont typeface="Noto Sans Symbols"/>
              <a:buChar char="❖"/>
            </a:pPr>
            <a:r>
              <a:rPr i="0" lang="en-US" sz="28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approach:</a:t>
            </a:r>
            <a:r>
              <a:rPr i="0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0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sender</a:t>
            </a:r>
            <a:r>
              <a:rPr i="0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0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increases transmission rate (window size), probing for usable bandwidth, until loss occurs</a:t>
            </a:r>
            <a:endParaRPr/>
          </a:p>
          <a:p>
            <a:pPr indent="-231775" lvl="1" marL="688975" marR="0" rtl="0" algn="l">
              <a:lnSpc>
                <a:spcPct val="85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additive increase: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increase 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cwnd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by 1 MSS every RTT until loss detected</a:t>
            </a:r>
            <a:endParaRPr/>
          </a:p>
          <a:p>
            <a:pPr indent="-231775" lvl="1" marL="688975" marR="0" rtl="0" algn="l">
              <a:lnSpc>
                <a:spcPct val="85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multiplicative decrease: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cut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cwnd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half after loss </a:t>
            </a:r>
            <a:endParaRPr/>
          </a:p>
          <a:p>
            <a:pPr indent="-227330" lvl="0" marL="342900" marR="0" rtl="0" algn="l">
              <a:lnSpc>
                <a:spcPct val="85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1820"/>
              <a:buFont typeface="Noto Sans Symbols"/>
              <a:buNone/>
            </a:pPr>
            <a:r>
              <a:t/>
            </a:r>
            <a:endParaRPr i="0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36"/>
          <p:cNvSpPr/>
          <p:nvPr/>
        </p:nvSpPr>
        <p:spPr>
          <a:xfrm>
            <a:off x="3663950" y="4057234"/>
            <a:ext cx="685800" cy="30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36"/>
          <p:cNvSpPr txBox="1"/>
          <p:nvPr/>
        </p:nvSpPr>
        <p:spPr>
          <a:xfrm rot="-5400000">
            <a:off x="2364464" y="5179924"/>
            <a:ext cx="1468672" cy="5232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cwnd:</a:t>
            </a:r>
            <a:r>
              <a:rPr i="0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TCP sender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congestion window size</a:t>
            </a:r>
            <a:endParaRPr/>
          </a:p>
        </p:txBody>
      </p:sp>
      <p:sp>
        <p:nvSpPr>
          <p:cNvPr id="1028" name="Google Shape;1028;p36"/>
          <p:cNvSpPr txBox="1"/>
          <p:nvPr/>
        </p:nvSpPr>
        <p:spPr>
          <a:xfrm>
            <a:off x="987663" y="4846221"/>
            <a:ext cx="158408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AIMD saw tooth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behavior: probing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bandwidth</a:t>
            </a:r>
            <a:endParaRPr/>
          </a:p>
        </p:txBody>
      </p:sp>
      <p:cxnSp>
        <p:nvCxnSpPr>
          <p:cNvPr id="1029" name="Google Shape;1029;p36"/>
          <p:cNvCxnSpPr/>
          <p:nvPr/>
        </p:nvCxnSpPr>
        <p:spPr>
          <a:xfrm>
            <a:off x="3505200" y="6548021"/>
            <a:ext cx="4143375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0" name="Google Shape;1030;p36"/>
          <p:cNvCxnSpPr/>
          <p:nvPr/>
        </p:nvCxnSpPr>
        <p:spPr>
          <a:xfrm>
            <a:off x="3494088" y="4133434"/>
            <a:ext cx="0" cy="24161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1" name="Google Shape;1031;p36"/>
          <p:cNvCxnSpPr/>
          <p:nvPr/>
        </p:nvCxnSpPr>
        <p:spPr>
          <a:xfrm flipH="1" rot="10800000">
            <a:off x="3505200" y="5251034"/>
            <a:ext cx="169863" cy="169862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2" name="Google Shape;1032;p36"/>
          <p:cNvCxnSpPr/>
          <p:nvPr/>
        </p:nvCxnSpPr>
        <p:spPr>
          <a:xfrm>
            <a:off x="3686175" y="5239921"/>
            <a:ext cx="0" cy="642938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3" name="Google Shape;1033;p36"/>
          <p:cNvCxnSpPr/>
          <p:nvPr/>
        </p:nvCxnSpPr>
        <p:spPr>
          <a:xfrm flipH="1" rot="10800000">
            <a:off x="3675063" y="4924009"/>
            <a:ext cx="982662" cy="981075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4" name="Google Shape;1034;p36"/>
          <p:cNvCxnSpPr/>
          <p:nvPr/>
        </p:nvCxnSpPr>
        <p:spPr>
          <a:xfrm>
            <a:off x="4646613" y="4925596"/>
            <a:ext cx="0" cy="801688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35" name="Google Shape;1035;p36"/>
          <p:cNvGrpSpPr/>
          <p:nvPr/>
        </p:nvGrpSpPr>
        <p:grpSpPr>
          <a:xfrm>
            <a:off x="4638675" y="4800184"/>
            <a:ext cx="3040063" cy="1106487"/>
            <a:chOff x="2720" y="2730"/>
            <a:chExt cx="1915" cy="697"/>
          </a:xfrm>
        </p:grpSpPr>
        <p:cxnSp>
          <p:nvCxnSpPr>
            <p:cNvPr id="1036" name="Google Shape;1036;p36"/>
            <p:cNvCxnSpPr/>
            <p:nvPr/>
          </p:nvCxnSpPr>
          <p:spPr>
            <a:xfrm flipH="1" rot="10800000">
              <a:off x="2720" y="2996"/>
              <a:ext cx="331" cy="33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037" name="Google Shape;1037;p36"/>
            <p:cNvGrpSpPr/>
            <p:nvPr/>
          </p:nvGrpSpPr>
          <p:grpSpPr>
            <a:xfrm>
              <a:off x="3051" y="2730"/>
              <a:ext cx="1584" cy="697"/>
              <a:chOff x="3051" y="2730"/>
              <a:chExt cx="1584" cy="697"/>
            </a:xfrm>
          </p:grpSpPr>
          <p:cxnSp>
            <p:nvCxnSpPr>
              <p:cNvPr id="1038" name="Google Shape;1038;p36"/>
              <p:cNvCxnSpPr/>
              <p:nvPr/>
            </p:nvCxnSpPr>
            <p:spPr>
              <a:xfrm>
                <a:off x="3051" y="2993"/>
                <a:ext cx="0" cy="434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39" name="Google Shape;1039;p36"/>
              <p:cNvCxnSpPr/>
              <p:nvPr/>
            </p:nvCxnSpPr>
            <p:spPr>
              <a:xfrm flipH="1" rot="10800000">
                <a:off x="3058" y="2795"/>
                <a:ext cx="611" cy="618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40" name="Google Shape;1040;p36"/>
              <p:cNvCxnSpPr/>
              <p:nvPr/>
            </p:nvCxnSpPr>
            <p:spPr>
              <a:xfrm>
                <a:off x="3666" y="2795"/>
                <a:ext cx="7" cy="526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41" name="Google Shape;1041;p36"/>
              <p:cNvCxnSpPr/>
              <p:nvPr/>
            </p:nvCxnSpPr>
            <p:spPr>
              <a:xfrm flipH="1" rot="10800000">
                <a:off x="3669" y="2898"/>
                <a:ext cx="420" cy="42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42" name="Google Shape;1042;p36"/>
              <p:cNvCxnSpPr/>
              <p:nvPr/>
            </p:nvCxnSpPr>
            <p:spPr>
              <a:xfrm>
                <a:off x="4089" y="2889"/>
                <a:ext cx="0" cy="47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43" name="Google Shape;1043;p36"/>
              <p:cNvCxnSpPr/>
              <p:nvPr/>
            </p:nvCxnSpPr>
            <p:spPr>
              <a:xfrm flipH="1" rot="10800000">
                <a:off x="4083" y="2730"/>
                <a:ext cx="552" cy="639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044" name="Google Shape;1044;p36"/>
          <p:cNvSpPr txBox="1"/>
          <p:nvPr/>
        </p:nvSpPr>
        <p:spPr>
          <a:xfrm>
            <a:off x="4403725" y="4020721"/>
            <a:ext cx="297870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additively increase window size …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…. until loss occurs (then cut window in half)</a:t>
            </a:r>
            <a:endParaRPr/>
          </a:p>
        </p:txBody>
      </p:sp>
      <p:sp>
        <p:nvSpPr>
          <p:cNvPr id="1045" name="Google Shape;1045;p36"/>
          <p:cNvSpPr/>
          <p:nvPr/>
        </p:nvSpPr>
        <p:spPr>
          <a:xfrm>
            <a:off x="3598863" y="4214396"/>
            <a:ext cx="858837" cy="1016000"/>
          </a:xfrm>
          <a:custGeom>
            <a:rect b="b" l="l" r="r" t="t"/>
            <a:pathLst>
              <a:path extrusionOk="0" h="640" w="541">
                <a:moveTo>
                  <a:pt x="541" y="0"/>
                </a:moveTo>
                <a:lnTo>
                  <a:pt x="0" y="0"/>
                </a:lnTo>
                <a:lnTo>
                  <a:pt x="0" y="64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p36"/>
          <p:cNvSpPr/>
          <p:nvPr/>
        </p:nvSpPr>
        <p:spPr>
          <a:xfrm>
            <a:off x="3743325" y="4417596"/>
            <a:ext cx="796925" cy="1000125"/>
          </a:xfrm>
          <a:custGeom>
            <a:rect b="b" l="l" r="r" t="t"/>
            <a:pathLst>
              <a:path extrusionOk="0" h="630" w="502">
                <a:moveTo>
                  <a:pt x="502" y="0"/>
                </a:moveTo>
                <a:lnTo>
                  <a:pt x="56" y="2"/>
                </a:lnTo>
                <a:lnTo>
                  <a:pt x="54" y="630"/>
                </a:lnTo>
                <a:lnTo>
                  <a:pt x="0" y="63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36"/>
          <p:cNvSpPr/>
          <p:nvPr/>
        </p:nvSpPr>
        <p:spPr>
          <a:xfrm>
            <a:off x="4051300" y="4212809"/>
            <a:ext cx="406400" cy="1168400"/>
          </a:xfrm>
          <a:custGeom>
            <a:rect b="b" l="l" r="r" t="t"/>
            <a:pathLst>
              <a:path extrusionOk="0" h="736" w="256">
                <a:moveTo>
                  <a:pt x="256" y="0"/>
                </a:moveTo>
                <a:lnTo>
                  <a:pt x="0" y="0"/>
                </a:lnTo>
                <a:lnTo>
                  <a:pt x="0" y="736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36"/>
          <p:cNvSpPr/>
          <p:nvPr/>
        </p:nvSpPr>
        <p:spPr>
          <a:xfrm>
            <a:off x="4689475" y="4577934"/>
            <a:ext cx="168275" cy="635000"/>
          </a:xfrm>
          <a:custGeom>
            <a:rect b="b" l="l" r="r" t="t"/>
            <a:pathLst>
              <a:path extrusionOk="0" h="400" w="106">
                <a:moveTo>
                  <a:pt x="106" y="0"/>
                </a:moveTo>
                <a:lnTo>
                  <a:pt x="106" y="400"/>
                </a:lnTo>
                <a:lnTo>
                  <a:pt x="0" y="40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36"/>
          <p:cNvSpPr txBox="1"/>
          <p:nvPr/>
        </p:nvSpPr>
        <p:spPr>
          <a:xfrm>
            <a:off x="5072063" y="6538496"/>
            <a:ext cx="46358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37"/>
          <p:cNvSpPr txBox="1"/>
          <p:nvPr>
            <p:ph idx="2" type="body"/>
          </p:nvPr>
        </p:nvSpPr>
        <p:spPr>
          <a:xfrm>
            <a:off x="5133975" y="1685925"/>
            <a:ext cx="3810000" cy="24479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8" lvl="0" marL="319088" rtl="0" algn="l">
              <a:spcBef>
                <a:spcPts val="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TCP sending rate:</a:t>
            </a:r>
            <a:endParaRPr/>
          </a:p>
          <a:p>
            <a:pPr indent="-319088" lvl="0" marL="319088" rtl="0" algn="l">
              <a:spcBef>
                <a:spcPts val="700"/>
              </a:spcBef>
              <a:spcAft>
                <a:spcPts val="0"/>
              </a:spcAft>
              <a:buSzPts val="1680"/>
              <a:buFont typeface="Noto Sans Symbols"/>
              <a:buChar char="❖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roughly: send cwnd bytes, wait RTT for ACKS, then send more bytes</a:t>
            </a:r>
            <a:endParaRPr/>
          </a:p>
        </p:txBody>
      </p:sp>
      <p:sp>
        <p:nvSpPr>
          <p:cNvPr id="1055" name="Google Shape;1055;p37"/>
          <p:cNvSpPr/>
          <p:nvPr/>
        </p:nvSpPr>
        <p:spPr>
          <a:xfrm>
            <a:off x="5398293" y="3848100"/>
            <a:ext cx="3035300" cy="644525"/>
          </a:xfrm>
          <a:prstGeom prst="rect">
            <a:avLst/>
          </a:prstGeom>
          <a:solidFill>
            <a:srgbClr val="FFFF00"/>
          </a:solidFill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underline_base" id="1056" name="Google Shape;105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838" y="817563"/>
            <a:ext cx="7313612" cy="173037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37"/>
          <p:cNvSpPr txBox="1"/>
          <p:nvPr>
            <p:ph type="title"/>
          </p:nvPr>
        </p:nvSpPr>
        <p:spPr>
          <a:xfrm>
            <a:off x="409575" y="231775"/>
            <a:ext cx="7772400" cy="769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TCP Congestion Control: Details</a:t>
            </a:r>
            <a:endParaRPr/>
          </a:p>
        </p:txBody>
      </p:sp>
      <p:sp>
        <p:nvSpPr>
          <p:cNvPr id="1058" name="Google Shape;1058;p37"/>
          <p:cNvSpPr txBox="1"/>
          <p:nvPr>
            <p:ph idx="1" type="body"/>
          </p:nvPr>
        </p:nvSpPr>
        <p:spPr>
          <a:xfrm>
            <a:off x="153193" y="4043363"/>
            <a:ext cx="4592638" cy="20526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8" lvl="0" marL="319088" rtl="0" algn="l">
              <a:spcBef>
                <a:spcPts val="0"/>
              </a:spcBef>
              <a:spcAft>
                <a:spcPts val="0"/>
              </a:spcAft>
              <a:buSzPts val="1680"/>
              <a:buFont typeface="Noto Sans Symbols"/>
              <a:buChar char="❖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sender limits transmission:</a:t>
            </a:r>
            <a:endParaRPr/>
          </a:p>
          <a:p>
            <a:pPr indent="-212408" lvl="0" marL="319088" rtl="0" algn="l">
              <a:spcBef>
                <a:spcPts val="70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12408" lvl="0" marL="319088" rtl="0" algn="l">
              <a:spcBef>
                <a:spcPts val="70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9088" lvl="0" marL="319088" rtl="0" algn="l">
              <a:spcBef>
                <a:spcPts val="700"/>
              </a:spcBef>
              <a:spcAft>
                <a:spcPts val="0"/>
              </a:spcAft>
              <a:buSzPts val="1680"/>
              <a:buFont typeface="Noto Sans Symbols"/>
              <a:buChar char="❖"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cwnd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is dynamic, function of perceived network congestion</a:t>
            </a:r>
            <a:endParaRPr/>
          </a:p>
        </p:txBody>
      </p:sp>
      <p:sp>
        <p:nvSpPr>
          <p:cNvPr id="1059" name="Google Shape;1059;p37"/>
          <p:cNvSpPr/>
          <p:nvPr/>
        </p:nvSpPr>
        <p:spPr>
          <a:xfrm>
            <a:off x="742950" y="2141538"/>
            <a:ext cx="65088" cy="6223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33CC3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60" name="Google Shape;1060;p37"/>
          <p:cNvSpPr/>
          <p:nvPr/>
        </p:nvSpPr>
        <p:spPr>
          <a:xfrm>
            <a:off x="839788" y="2143125"/>
            <a:ext cx="65087" cy="622300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61" name="Google Shape;1061;p37"/>
          <p:cNvSpPr/>
          <p:nvPr/>
        </p:nvSpPr>
        <p:spPr>
          <a:xfrm>
            <a:off x="938213" y="2141538"/>
            <a:ext cx="65087" cy="622300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62" name="Google Shape;1062;p37"/>
          <p:cNvSpPr/>
          <p:nvPr/>
        </p:nvSpPr>
        <p:spPr>
          <a:xfrm>
            <a:off x="1035050" y="2141538"/>
            <a:ext cx="65088" cy="622300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63" name="Google Shape;1063;p37"/>
          <p:cNvSpPr/>
          <p:nvPr/>
        </p:nvSpPr>
        <p:spPr>
          <a:xfrm>
            <a:off x="1130300" y="2141538"/>
            <a:ext cx="65088" cy="622300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64" name="Google Shape;1064;p37"/>
          <p:cNvSpPr/>
          <p:nvPr/>
        </p:nvSpPr>
        <p:spPr>
          <a:xfrm>
            <a:off x="1227138" y="2141538"/>
            <a:ext cx="65087" cy="622300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65" name="Google Shape;1065;p37"/>
          <p:cNvSpPr/>
          <p:nvPr/>
        </p:nvSpPr>
        <p:spPr>
          <a:xfrm>
            <a:off x="1319213" y="2141538"/>
            <a:ext cx="65087" cy="622300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66" name="Google Shape;1066;p37"/>
          <p:cNvSpPr/>
          <p:nvPr/>
        </p:nvSpPr>
        <p:spPr>
          <a:xfrm>
            <a:off x="1414463" y="2141538"/>
            <a:ext cx="65087" cy="622300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67" name="Google Shape;1067;p37"/>
          <p:cNvSpPr/>
          <p:nvPr/>
        </p:nvSpPr>
        <p:spPr>
          <a:xfrm>
            <a:off x="1509713" y="2141538"/>
            <a:ext cx="65087" cy="622300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68" name="Google Shape;1068;p37"/>
          <p:cNvSpPr/>
          <p:nvPr/>
        </p:nvSpPr>
        <p:spPr>
          <a:xfrm>
            <a:off x="1616075" y="2141538"/>
            <a:ext cx="65088" cy="622300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69" name="Google Shape;1069;p37"/>
          <p:cNvSpPr/>
          <p:nvPr/>
        </p:nvSpPr>
        <p:spPr>
          <a:xfrm>
            <a:off x="1714500" y="2143125"/>
            <a:ext cx="65088" cy="622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70" name="Google Shape;1070;p37"/>
          <p:cNvSpPr/>
          <p:nvPr/>
        </p:nvSpPr>
        <p:spPr>
          <a:xfrm>
            <a:off x="1811338" y="2141538"/>
            <a:ext cx="65087" cy="622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71" name="Google Shape;1071;p37"/>
          <p:cNvSpPr/>
          <p:nvPr/>
        </p:nvSpPr>
        <p:spPr>
          <a:xfrm>
            <a:off x="1908175" y="2141538"/>
            <a:ext cx="65088" cy="622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72" name="Google Shape;1072;p37"/>
          <p:cNvSpPr/>
          <p:nvPr/>
        </p:nvSpPr>
        <p:spPr>
          <a:xfrm>
            <a:off x="2005013" y="2141538"/>
            <a:ext cx="65087" cy="622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73" name="Google Shape;1073;p37"/>
          <p:cNvSpPr/>
          <p:nvPr/>
        </p:nvSpPr>
        <p:spPr>
          <a:xfrm>
            <a:off x="2100263" y="2141538"/>
            <a:ext cx="65087" cy="622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74" name="Google Shape;1074;p37"/>
          <p:cNvSpPr/>
          <p:nvPr/>
        </p:nvSpPr>
        <p:spPr>
          <a:xfrm>
            <a:off x="2192338" y="2141538"/>
            <a:ext cx="65087" cy="622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75" name="Google Shape;1075;p37"/>
          <p:cNvSpPr/>
          <p:nvPr/>
        </p:nvSpPr>
        <p:spPr>
          <a:xfrm>
            <a:off x="2287588" y="2141538"/>
            <a:ext cx="65087" cy="622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76" name="Google Shape;1076;p37"/>
          <p:cNvSpPr/>
          <p:nvPr/>
        </p:nvSpPr>
        <p:spPr>
          <a:xfrm>
            <a:off x="2384425" y="2141538"/>
            <a:ext cx="65088" cy="622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77" name="Google Shape;1077;p37"/>
          <p:cNvSpPr/>
          <p:nvPr/>
        </p:nvSpPr>
        <p:spPr>
          <a:xfrm>
            <a:off x="2473325" y="2141538"/>
            <a:ext cx="65088" cy="622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78" name="Google Shape;1078;p37"/>
          <p:cNvSpPr/>
          <p:nvPr/>
        </p:nvSpPr>
        <p:spPr>
          <a:xfrm>
            <a:off x="2568575" y="2141538"/>
            <a:ext cx="65088" cy="622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79" name="Google Shape;1079;p37"/>
          <p:cNvSpPr/>
          <p:nvPr/>
        </p:nvSpPr>
        <p:spPr>
          <a:xfrm>
            <a:off x="2662238" y="2139950"/>
            <a:ext cx="65087" cy="62230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80" name="Google Shape;1080;p37"/>
          <p:cNvSpPr/>
          <p:nvPr/>
        </p:nvSpPr>
        <p:spPr>
          <a:xfrm>
            <a:off x="2754313" y="2139950"/>
            <a:ext cx="65087" cy="62230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81" name="Google Shape;1081;p37"/>
          <p:cNvSpPr/>
          <p:nvPr/>
        </p:nvSpPr>
        <p:spPr>
          <a:xfrm>
            <a:off x="2851150" y="2139950"/>
            <a:ext cx="65088" cy="62230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82" name="Google Shape;1082;p37"/>
          <p:cNvSpPr/>
          <p:nvPr/>
        </p:nvSpPr>
        <p:spPr>
          <a:xfrm>
            <a:off x="2946400" y="2139950"/>
            <a:ext cx="65088" cy="62230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83" name="Google Shape;1083;p37"/>
          <p:cNvSpPr/>
          <p:nvPr/>
        </p:nvSpPr>
        <p:spPr>
          <a:xfrm>
            <a:off x="3035300" y="2139950"/>
            <a:ext cx="65088" cy="62230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84" name="Google Shape;1084;p37"/>
          <p:cNvSpPr/>
          <p:nvPr/>
        </p:nvSpPr>
        <p:spPr>
          <a:xfrm>
            <a:off x="3130550" y="2139950"/>
            <a:ext cx="65088" cy="62230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85" name="Google Shape;1085;p37"/>
          <p:cNvSpPr/>
          <p:nvPr/>
        </p:nvSpPr>
        <p:spPr>
          <a:xfrm>
            <a:off x="3227388" y="2141538"/>
            <a:ext cx="65087" cy="622300"/>
          </a:xfrm>
          <a:prstGeom prst="rect">
            <a:avLst/>
          </a:prstGeom>
          <a:solidFill>
            <a:schemeClr val="folHlink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86" name="Google Shape;1086;p37"/>
          <p:cNvSpPr/>
          <p:nvPr/>
        </p:nvSpPr>
        <p:spPr>
          <a:xfrm>
            <a:off x="3324225" y="2143125"/>
            <a:ext cx="65088" cy="622300"/>
          </a:xfrm>
          <a:prstGeom prst="rect">
            <a:avLst/>
          </a:prstGeom>
          <a:solidFill>
            <a:schemeClr val="folHlink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87" name="Google Shape;1087;p37"/>
          <p:cNvSpPr/>
          <p:nvPr/>
        </p:nvSpPr>
        <p:spPr>
          <a:xfrm>
            <a:off x="3421063" y="2141538"/>
            <a:ext cx="65087" cy="622300"/>
          </a:xfrm>
          <a:prstGeom prst="rect">
            <a:avLst/>
          </a:prstGeom>
          <a:solidFill>
            <a:schemeClr val="folHlink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88" name="Google Shape;1088;p37"/>
          <p:cNvSpPr/>
          <p:nvPr/>
        </p:nvSpPr>
        <p:spPr>
          <a:xfrm>
            <a:off x="3519488" y="2141538"/>
            <a:ext cx="65087" cy="622300"/>
          </a:xfrm>
          <a:prstGeom prst="rect">
            <a:avLst/>
          </a:prstGeom>
          <a:solidFill>
            <a:schemeClr val="folHlink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89" name="Google Shape;1089;p37"/>
          <p:cNvSpPr/>
          <p:nvPr/>
        </p:nvSpPr>
        <p:spPr>
          <a:xfrm>
            <a:off x="3614738" y="2141538"/>
            <a:ext cx="65087" cy="622300"/>
          </a:xfrm>
          <a:prstGeom prst="rect">
            <a:avLst/>
          </a:prstGeom>
          <a:solidFill>
            <a:schemeClr val="folHlink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90" name="Google Shape;1090;p37"/>
          <p:cNvSpPr/>
          <p:nvPr/>
        </p:nvSpPr>
        <p:spPr>
          <a:xfrm>
            <a:off x="3709988" y="2141538"/>
            <a:ext cx="65087" cy="622300"/>
          </a:xfrm>
          <a:prstGeom prst="rect">
            <a:avLst/>
          </a:prstGeom>
          <a:solidFill>
            <a:schemeClr val="folHlink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91" name="Google Shape;1091;p37"/>
          <p:cNvSpPr/>
          <p:nvPr/>
        </p:nvSpPr>
        <p:spPr>
          <a:xfrm>
            <a:off x="3802063" y="2141538"/>
            <a:ext cx="65087" cy="622300"/>
          </a:xfrm>
          <a:prstGeom prst="rect">
            <a:avLst/>
          </a:prstGeom>
          <a:solidFill>
            <a:schemeClr val="folHlink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92" name="Google Shape;1092;p37"/>
          <p:cNvSpPr/>
          <p:nvPr/>
        </p:nvSpPr>
        <p:spPr>
          <a:xfrm>
            <a:off x="3898900" y="2141538"/>
            <a:ext cx="65088" cy="622300"/>
          </a:xfrm>
          <a:prstGeom prst="rect">
            <a:avLst/>
          </a:prstGeom>
          <a:solidFill>
            <a:schemeClr val="folHlink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93" name="Google Shape;1093;p37"/>
          <p:cNvSpPr/>
          <p:nvPr/>
        </p:nvSpPr>
        <p:spPr>
          <a:xfrm>
            <a:off x="3994150" y="2141538"/>
            <a:ext cx="65088" cy="622300"/>
          </a:xfrm>
          <a:prstGeom prst="rect">
            <a:avLst/>
          </a:prstGeom>
          <a:gradFill>
            <a:gsLst>
              <a:gs pos="0">
                <a:schemeClr val="folHlink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94" name="Google Shape;1094;p37"/>
          <p:cNvSpPr/>
          <p:nvPr/>
        </p:nvSpPr>
        <p:spPr>
          <a:xfrm>
            <a:off x="700088" y="2879725"/>
            <a:ext cx="3408362" cy="8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95" name="Google Shape;1095;p37"/>
          <p:cNvSpPr/>
          <p:nvPr/>
        </p:nvSpPr>
        <p:spPr>
          <a:xfrm>
            <a:off x="785813" y="2032000"/>
            <a:ext cx="3408362" cy="8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1096" name="Google Shape;1096;p37"/>
          <p:cNvCxnSpPr/>
          <p:nvPr/>
        </p:nvCxnSpPr>
        <p:spPr>
          <a:xfrm>
            <a:off x="1706563" y="2835275"/>
            <a:ext cx="909637" cy="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7" name="Google Shape;1097;p37"/>
          <p:cNvSpPr/>
          <p:nvPr/>
        </p:nvSpPr>
        <p:spPr>
          <a:xfrm>
            <a:off x="1498600" y="2814638"/>
            <a:ext cx="144463" cy="384175"/>
          </a:xfrm>
          <a:custGeom>
            <a:rect b="b" l="l" r="r" t="t"/>
            <a:pathLst>
              <a:path extrusionOk="0" h="242" w="91">
                <a:moveTo>
                  <a:pt x="91" y="0"/>
                </a:moveTo>
                <a:lnTo>
                  <a:pt x="88" y="242"/>
                </a:lnTo>
                <a:lnTo>
                  <a:pt x="0" y="242"/>
                </a:lnTo>
              </a:path>
            </a:pathLst>
          </a:custGeom>
          <a:noFill/>
          <a:ln cap="flat" cmpd="sng" w="127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8" name="Google Shape;1098;p37"/>
          <p:cNvCxnSpPr/>
          <p:nvPr/>
        </p:nvCxnSpPr>
        <p:spPr>
          <a:xfrm>
            <a:off x="2176463" y="2854325"/>
            <a:ext cx="12700" cy="430213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9" name="Google Shape;1099;p37"/>
          <p:cNvSpPr txBox="1"/>
          <p:nvPr/>
        </p:nvSpPr>
        <p:spPr>
          <a:xfrm>
            <a:off x="681038" y="3038475"/>
            <a:ext cx="852487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last byte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ACKed</a:t>
            </a:r>
            <a:endParaRPr/>
          </a:p>
        </p:txBody>
      </p:sp>
      <p:sp>
        <p:nvSpPr>
          <p:cNvPr id="1100" name="Google Shape;1100;p37"/>
          <p:cNvSpPr txBox="1"/>
          <p:nvPr/>
        </p:nvSpPr>
        <p:spPr>
          <a:xfrm>
            <a:off x="1706563" y="3216275"/>
            <a:ext cx="1066800" cy="8679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sent, not-yet ACKed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(“in-flight”)</a:t>
            </a:r>
            <a:endParaRPr i="0" sz="1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01" name="Google Shape;1101;p37"/>
          <p:cNvSpPr txBox="1"/>
          <p:nvPr/>
        </p:nvSpPr>
        <p:spPr>
          <a:xfrm>
            <a:off x="2749550" y="3078163"/>
            <a:ext cx="1066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last byte sent</a:t>
            </a:r>
            <a:endParaRPr/>
          </a:p>
        </p:txBody>
      </p:sp>
      <p:sp>
        <p:nvSpPr>
          <p:cNvPr id="1102" name="Google Shape;1102;p37"/>
          <p:cNvSpPr txBox="1"/>
          <p:nvPr/>
        </p:nvSpPr>
        <p:spPr>
          <a:xfrm>
            <a:off x="2143125" y="1822450"/>
            <a:ext cx="609600" cy="284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cwnd</a:t>
            </a:r>
            <a:endParaRPr/>
          </a:p>
        </p:txBody>
      </p:sp>
      <p:grpSp>
        <p:nvGrpSpPr>
          <p:cNvPr id="1103" name="Google Shape;1103;p37"/>
          <p:cNvGrpSpPr/>
          <p:nvPr/>
        </p:nvGrpSpPr>
        <p:grpSpPr>
          <a:xfrm>
            <a:off x="2749550" y="1906588"/>
            <a:ext cx="447675" cy="117475"/>
            <a:chOff x="4250" y="1692"/>
            <a:chExt cx="374" cy="86"/>
          </a:xfrm>
        </p:grpSpPr>
        <p:cxnSp>
          <p:nvCxnSpPr>
            <p:cNvPr id="1104" name="Google Shape;1104;p37"/>
            <p:cNvCxnSpPr/>
            <p:nvPr/>
          </p:nvCxnSpPr>
          <p:spPr>
            <a:xfrm>
              <a:off x="4250" y="1738"/>
              <a:ext cx="374" cy="0"/>
            </a:xfrm>
            <a:prstGeom prst="straightConnector1">
              <a:avLst/>
            </a:prstGeom>
            <a:noFill/>
            <a:ln cap="flat" cmpd="sng" w="28575">
              <a:solidFill>
                <a:srgbClr val="CC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05" name="Google Shape;1105;p37"/>
            <p:cNvCxnSpPr/>
            <p:nvPr/>
          </p:nvCxnSpPr>
          <p:spPr>
            <a:xfrm>
              <a:off x="4621" y="1692"/>
              <a:ext cx="0" cy="86"/>
            </a:xfrm>
            <a:prstGeom prst="straightConnector1">
              <a:avLst/>
            </a:prstGeom>
            <a:noFill/>
            <a:ln cap="flat" cmpd="sng" w="9525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106" name="Google Shape;1106;p37"/>
          <p:cNvGrpSpPr/>
          <p:nvPr/>
        </p:nvGrpSpPr>
        <p:grpSpPr>
          <a:xfrm rot="10800000">
            <a:off x="1707581" y="1924198"/>
            <a:ext cx="466725" cy="123825"/>
            <a:chOff x="4253" y="1693"/>
            <a:chExt cx="374" cy="86"/>
          </a:xfrm>
        </p:grpSpPr>
        <p:cxnSp>
          <p:nvCxnSpPr>
            <p:cNvPr id="1107" name="Google Shape;1107;p37"/>
            <p:cNvCxnSpPr/>
            <p:nvPr/>
          </p:nvCxnSpPr>
          <p:spPr>
            <a:xfrm>
              <a:off x="4253" y="1739"/>
              <a:ext cx="374" cy="0"/>
            </a:xfrm>
            <a:prstGeom prst="straightConnector1">
              <a:avLst/>
            </a:prstGeom>
            <a:noFill/>
            <a:ln cap="flat" cmpd="sng" w="28575">
              <a:solidFill>
                <a:srgbClr val="CC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08" name="Google Shape;1108;p37"/>
            <p:cNvCxnSpPr/>
            <p:nvPr/>
          </p:nvCxnSpPr>
          <p:spPr>
            <a:xfrm>
              <a:off x="4624" y="1693"/>
              <a:ext cx="0" cy="86"/>
            </a:xfrm>
            <a:prstGeom prst="straightConnector1">
              <a:avLst/>
            </a:prstGeom>
            <a:noFill/>
            <a:ln cap="flat" cmpd="sng" w="9525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09" name="Google Shape;1109;p37"/>
          <p:cNvSpPr/>
          <p:nvPr/>
        </p:nvSpPr>
        <p:spPr>
          <a:xfrm flipH="1">
            <a:off x="2603500" y="2903538"/>
            <a:ext cx="144463" cy="301625"/>
          </a:xfrm>
          <a:custGeom>
            <a:rect b="b" l="l" r="r" t="t"/>
            <a:pathLst>
              <a:path extrusionOk="0" h="242" w="91">
                <a:moveTo>
                  <a:pt x="91" y="0"/>
                </a:moveTo>
                <a:lnTo>
                  <a:pt x="88" y="242"/>
                </a:lnTo>
                <a:lnTo>
                  <a:pt x="0" y="242"/>
                </a:lnTo>
              </a:path>
            </a:pathLst>
          </a:custGeom>
          <a:noFill/>
          <a:ln cap="flat" cmpd="sng" w="127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37"/>
          <p:cNvSpPr txBox="1"/>
          <p:nvPr/>
        </p:nvSpPr>
        <p:spPr>
          <a:xfrm>
            <a:off x="434006" y="5091913"/>
            <a:ext cx="3332924" cy="2754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5425" lvl="0" marL="22542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910"/>
              <a:buFont typeface="Noto Sans Symbols"/>
              <a:buNone/>
            </a:pPr>
            <a:r>
              <a:rPr b="1" i="0" lang="en-US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LastByteSent- LastByteAcked</a:t>
            </a:r>
            <a:endParaRPr i="0"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111" name="Google Shape;1111;p37"/>
          <p:cNvGrpSpPr/>
          <p:nvPr/>
        </p:nvGrpSpPr>
        <p:grpSpPr>
          <a:xfrm>
            <a:off x="3485470" y="5005683"/>
            <a:ext cx="350839" cy="426528"/>
            <a:chOff x="2059" y="2097"/>
            <a:chExt cx="221" cy="212"/>
          </a:xfrm>
        </p:grpSpPr>
        <p:sp>
          <p:nvSpPr>
            <p:cNvPr id="1112" name="Google Shape;1112;p37"/>
            <p:cNvSpPr txBox="1"/>
            <p:nvPr/>
          </p:nvSpPr>
          <p:spPr>
            <a:xfrm>
              <a:off x="2059" y="2097"/>
              <a:ext cx="221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&lt;</a:t>
              </a:r>
              <a:endParaRPr/>
            </a:p>
          </p:txBody>
        </p:sp>
        <p:cxnSp>
          <p:nvCxnSpPr>
            <p:cNvPr id="1113" name="Google Shape;1113;p37"/>
            <p:cNvCxnSpPr/>
            <p:nvPr/>
          </p:nvCxnSpPr>
          <p:spPr>
            <a:xfrm>
              <a:off x="2133" y="2269"/>
              <a:ext cx="85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14" name="Google Shape;1114;p37"/>
          <p:cNvSpPr txBox="1"/>
          <p:nvPr/>
        </p:nvSpPr>
        <p:spPr>
          <a:xfrm>
            <a:off x="3841052" y="5065522"/>
            <a:ext cx="6142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cwnd</a:t>
            </a:r>
            <a:endParaRPr b="1" i="0"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15" name="Google Shape;1115;p37"/>
          <p:cNvSpPr/>
          <p:nvPr/>
        </p:nvSpPr>
        <p:spPr>
          <a:xfrm>
            <a:off x="304800" y="4941698"/>
            <a:ext cx="4325937" cy="642937"/>
          </a:xfrm>
          <a:prstGeom prst="rect">
            <a:avLst/>
          </a:prstGeom>
          <a:noFill/>
          <a:ln cap="flat" cmpd="sng" w="12700">
            <a:solidFill>
              <a:srgbClr val="CC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16" name="Google Shape;1116;p37"/>
          <p:cNvSpPr txBox="1"/>
          <p:nvPr/>
        </p:nvSpPr>
        <p:spPr>
          <a:xfrm>
            <a:off x="688975" y="1590675"/>
            <a:ext cx="27209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sender sequence number space </a:t>
            </a:r>
            <a:endParaRPr/>
          </a:p>
        </p:txBody>
      </p:sp>
      <p:sp>
        <p:nvSpPr>
          <p:cNvPr id="1117" name="Google Shape;1117;p37"/>
          <p:cNvSpPr txBox="1"/>
          <p:nvPr/>
        </p:nvSpPr>
        <p:spPr>
          <a:xfrm>
            <a:off x="5470525" y="3927475"/>
            <a:ext cx="709613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rate</a:t>
            </a:r>
            <a:endParaRPr/>
          </a:p>
        </p:txBody>
      </p:sp>
      <p:grpSp>
        <p:nvGrpSpPr>
          <p:cNvPr id="1118" name="Google Shape;1118;p37"/>
          <p:cNvGrpSpPr/>
          <p:nvPr/>
        </p:nvGrpSpPr>
        <p:grpSpPr>
          <a:xfrm>
            <a:off x="6224584" y="3940175"/>
            <a:ext cx="936625" cy="454025"/>
            <a:chOff x="4433" y="2509"/>
            <a:chExt cx="590" cy="286"/>
          </a:xfrm>
        </p:grpSpPr>
        <p:sp>
          <p:nvSpPr>
            <p:cNvPr id="1119" name="Google Shape;1119;p37"/>
            <p:cNvSpPr txBox="1"/>
            <p:nvPr/>
          </p:nvSpPr>
          <p:spPr>
            <a:xfrm>
              <a:off x="4433" y="2509"/>
              <a:ext cx="585" cy="2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8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~</a:t>
              </a:r>
              <a:endParaRPr/>
            </a:p>
          </p:txBody>
        </p:sp>
        <p:sp>
          <p:nvSpPr>
            <p:cNvPr id="1120" name="Google Shape;1120;p37"/>
            <p:cNvSpPr txBox="1"/>
            <p:nvPr/>
          </p:nvSpPr>
          <p:spPr>
            <a:xfrm>
              <a:off x="4438" y="2564"/>
              <a:ext cx="585" cy="2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8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~</a:t>
              </a:r>
              <a:endParaRPr/>
            </a:p>
          </p:txBody>
        </p:sp>
      </p:grpSp>
      <p:grpSp>
        <p:nvGrpSpPr>
          <p:cNvPr id="1121" name="Google Shape;1121;p37"/>
          <p:cNvGrpSpPr/>
          <p:nvPr/>
        </p:nvGrpSpPr>
        <p:grpSpPr>
          <a:xfrm>
            <a:off x="6551613" y="3803650"/>
            <a:ext cx="712787" cy="715963"/>
            <a:chOff x="4400" y="2509"/>
            <a:chExt cx="449" cy="451"/>
          </a:xfrm>
        </p:grpSpPr>
        <p:sp>
          <p:nvSpPr>
            <p:cNvPr id="1122" name="Google Shape;1122;p37"/>
            <p:cNvSpPr txBox="1"/>
            <p:nvPr/>
          </p:nvSpPr>
          <p:spPr>
            <a:xfrm>
              <a:off x="4400" y="2509"/>
              <a:ext cx="449" cy="2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8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cwnd</a:t>
              </a:r>
              <a:endParaRPr/>
            </a:p>
          </p:txBody>
        </p:sp>
        <p:sp>
          <p:nvSpPr>
            <p:cNvPr id="1123" name="Google Shape;1123;p37"/>
            <p:cNvSpPr txBox="1"/>
            <p:nvPr/>
          </p:nvSpPr>
          <p:spPr>
            <a:xfrm>
              <a:off x="4443" y="2729"/>
              <a:ext cx="373" cy="2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8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RTT</a:t>
              </a:r>
              <a:endParaRPr/>
            </a:p>
          </p:txBody>
        </p:sp>
        <p:cxnSp>
          <p:nvCxnSpPr>
            <p:cNvPr id="1124" name="Google Shape;1124;p37"/>
            <p:cNvCxnSpPr/>
            <p:nvPr/>
          </p:nvCxnSpPr>
          <p:spPr>
            <a:xfrm>
              <a:off x="4430" y="2731"/>
              <a:ext cx="384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25" name="Google Shape;1125;p37"/>
          <p:cNvSpPr txBox="1"/>
          <p:nvPr/>
        </p:nvSpPr>
        <p:spPr>
          <a:xfrm>
            <a:off x="7269163" y="3962400"/>
            <a:ext cx="1138237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bytes/sec</a:t>
            </a:r>
            <a:endParaRPr/>
          </a:p>
        </p:txBody>
      </p:sp>
      <p:pic>
        <p:nvPicPr>
          <p:cNvPr id="1126" name="Google Shape;112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8673" y="4589037"/>
            <a:ext cx="5778341" cy="33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37"/>
          <p:cNvSpPr txBox="1"/>
          <p:nvPr/>
        </p:nvSpPr>
        <p:spPr>
          <a:xfrm>
            <a:off x="4800600" y="4957800"/>
            <a:ext cx="4038600" cy="830997"/>
          </a:xfrm>
          <a:prstGeom prst="rect">
            <a:avLst/>
          </a:prstGeom>
          <a:solidFill>
            <a:srgbClr val="F8DBBA"/>
          </a:solidFill>
          <a:ln cap="flat" cmpd="sng" w="100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30000">
              <a:srgbClr val="000000">
                <a:alpha val="44705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i="0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ASSUME, TCP receive buffer is so large AND IGNORE the receive-window constraint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i="0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So, the amount of unacknowledged data at the sender is solely limited by cwnd.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38"/>
          <p:cNvSpPr txBox="1"/>
          <p:nvPr>
            <p:ph type="title"/>
          </p:nvPr>
        </p:nvSpPr>
        <p:spPr>
          <a:xfrm>
            <a:off x="350838" y="149225"/>
            <a:ext cx="7772400" cy="10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TCP Slow Start </a:t>
            </a:r>
            <a:endParaRPr/>
          </a:p>
        </p:txBody>
      </p:sp>
      <p:sp>
        <p:nvSpPr>
          <p:cNvPr id="1133" name="Google Shape;1133;p38"/>
          <p:cNvSpPr txBox="1"/>
          <p:nvPr>
            <p:ph idx="1" type="body"/>
          </p:nvPr>
        </p:nvSpPr>
        <p:spPr>
          <a:xfrm>
            <a:off x="0" y="1654068"/>
            <a:ext cx="4723607" cy="4648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8" lvl="0" marL="319088" rtl="0" algn="l">
              <a:spcBef>
                <a:spcPts val="0"/>
              </a:spcBef>
              <a:spcAft>
                <a:spcPts val="0"/>
              </a:spcAft>
              <a:buSzPts val="1920"/>
              <a:buFont typeface="Noto Sans Symbols"/>
              <a:buChar char="❖"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when connection begins, increase rate exponentially until first loss event:</a:t>
            </a:r>
            <a:endParaRPr/>
          </a:p>
          <a:p>
            <a:pPr indent="-273049" lvl="1" marL="639763" rtl="0" algn="l">
              <a:spcBef>
                <a:spcPts val="550"/>
              </a:spcBef>
              <a:spcAft>
                <a:spcPts val="0"/>
              </a:spcAft>
              <a:buSzPts val="1960"/>
              <a:buFont typeface="Noto Sans Symbols"/>
              <a:buChar char="▪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initially </a:t>
            </a: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cwnd</a:t>
            </a:r>
            <a:r>
              <a:rPr lang="en-US" sz="2800">
                <a:latin typeface="Arial"/>
                <a:ea typeface="Arial"/>
                <a:cs typeface="Arial"/>
                <a:sym typeface="Arial"/>
              </a:rPr>
              <a:t> = 1 MSS</a:t>
            </a:r>
            <a:endParaRPr/>
          </a:p>
          <a:p>
            <a:pPr indent="-273049" lvl="1" marL="639763" rtl="0" algn="l">
              <a:spcBef>
                <a:spcPts val="550"/>
              </a:spcBef>
              <a:spcAft>
                <a:spcPts val="0"/>
              </a:spcAft>
              <a:buSzPts val="1960"/>
              <a:buFont typeface="Noto Sans Symbols"/>
              <a:buChar char="▪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double </a:t>
            </a: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cwnd</a:t>
            </a:r>
            <a:r>
              <a:rPr lang="en-US" sz="2800">
                <a:latin typeface="Arial"/>
                <a:ea typeface="Arial"/>
                <a:cs typeface="Arial"/>
                <a:sym typeface="Arial"/>
              </a:rPr>
              <a:t> every RTT</a:t>
            </a:r>
            <a:endParaRPr/>
          </a:p>
          <a:p>
            <a:pPr indent="-273049" lvl="1" marL="639763" rtl="0" algn="l">
              <a:spcBef>
                <a:spcPts val="550"/>
              </a:spcBef>
              <a:spcAft>
                <a:spcPts val="0"/>
              </a:spcAft>
              <a:buSzPts val="1960"/>
              <a:buFont typeface="Noto Sans Symbols"/>
              <a:buChar char="▪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done by incrementing </a:t>
            </a: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cwnd</a:t>
            </a:r>
            <a:r>
              <a:rPr lang="en-US" sz="2800">
                <a:latin typeface="Arial"/>
                <a:ea typeface="Arial"/>
                <a:cs typeface="Arial"/>
                <a:sym typeface="Arial"/>
              </a:rPr>
              <a:t> for every ACK received</a:t>
            </a:r>
            <a:endParaRPr/>
          </a:p>
          <a:p>
            <a:pPr indent="-319088" lvl="0" marL="319088" rtl="0" algn="l">
              <a:spcBef>
                <a:spcPts val="700"/>
              </a:spcBef>
              <a:spcAft>
                <a:spcPts val="0"/>
              </a:spcAft>
              <a:buSzPts val="1920"/>
              <a:buFont typeface="Noto Sans Symbols"/>
              <a:buChar char="❖"/>
            </a:pPr>
            <a:r>
              <a:rPr i="1" lang="en-US" sz="3200" u="sng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summary:</a:t>
            </a:r>
            <a:r>
              <a:rPr i="1" lang="en-US" sz="32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>
                <a:latin typeface="Arial"/>
                <a:ea typeface="Arial"/>
                <a:cs typeface="Arial"/>
                <a:sym typeface="Arial"/>
              </a:rPr>
              <a:t>initial rate is slow but ramps up exponentially fast</a:t>
            </a:r>
            <a:endParaRPr/>
          </a:p>
        </p:txBody>
      </p:sp>
      <p:cxnSp>
        <p:nvCxnSpPr>
          <p:cNvPr id="1134" name="Google Shape;1134;p38"/>
          <p:cNvCxnSpPr/>
          <p:nvPr/>
        </p:nvCxnSpPr>
        <p:spPr>
          <a:xfrm>
            <a:off x="5414962" y="2779606"/>
            <a:ext cx="2505075" cy="352425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5" name="Google Shape;1135;p38"/>
          <p:cNvSpPr txBox="1"/>
          <p:nvPr/>
        </p:nvSpPr>
        <p:spPr>
          <a:xfrm>
            <a:off x="5011737" y="1641368"/>
            <a:ext cx="86995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Host A</a:t>
            </a:r>
            <a:endParaRPr/>
          </a:p>
        </p:txBody>
      </p:sp>
      <p:sp>
        <p:nvSpPr>
          <p:cNvPr id="1136" name="Google Shape;1136;p38"/>
          <p:cNvSpPr txBox="1"/>
          <p:nvPr/>
        </p:nvSpPr>
        <p:spPr>
          <a:xfrm rot="408567">
            <a:off x="6421437" y="2746268"/>
            <a:ext cx="1208088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segment</a:t>
            </a:r>
            <a:endParaRPr i="0"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7" name="Google Shape;1137;p38"/>
          <p:cNvSpPr txBox="1"/>
          <p:nvPr/>
        </p:nvSpPr>
        <p:spPr>
          <a:xfrm rot="-5400000">
            <a:off x="4972843" y="2983600"/>
            <a:ext cx="5286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RTT</a:t>
            </a:r>
            <a:endParaRPr i="0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p38"/>
          <p:cNvSpPr txBox="1"/>
          <p:nvPr/>
        </p:nvSpPr>
        <p:spPr>
          <a:xfrm>
            <a:off x="7448550" y="1627081"/>
            <a:ext cx="8699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Host B</a:t>
            </a:r>
            <a:endParaRPr/>
          </a:p>
        </p:txBody>
      </p:sp>
      <p:cxnSp>
        <p:nvCxnSpPr>
          <p:cNvPr id="1139" name="Google Shape;1139;p38"/>
          <p:cNvCxnSpPr/>
          <p:nvPr/>
        </p:nvCxnSpPr>
        <p:spPr>
          <a:xfrm>
            <a:off x="5410200" y="2593868"/>
            <a:ext cx="0" cy="3848100"/>
          </a:xfrm>
          <a:prstGeom prst="straightConnector1">
            <a:avLst/>
          </a:prstGeom>
          <a:noFill/>
          <a:ln cap="flat" cmpd="sng" w="19050">
            <a:solidFill>
              <a:srgbClr val="77777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0" name="Google Shape;1140;p38"/>
          <p:cNvCxnSpPr/>
          <p:nvPr/>
        </p:nvCxnSpPr>
        <p:spPr>
          <a:xfrm>
            <a:off x="7924800" y="2631968"/>
            <a:ext cx="0" cy="3848100"/>
          </a:xfrm>
          <a:prstGeom prst="straightConnector1">
            <a:avLst/>
          </a:prstGeom>
          <a:noFill/>
          <a:ln cap="flat" cmpd="sng" w="19050">
            <a:solidFill>
              <a:srgbClr val="77777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1" name="Google Shape;1141;p38"/>
          <p:cNvCxnSpPr/>
          <p:nvPr/>
        </p:nvCxnSpPr>
        <p:spPr>
          <a:xfrm rot="10800000">
            <a:off x="5229225" y="2743093"/>
            <a:ext cx="4762" cy="219075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2" name="Google Shape;1142;p38"/>
          <p:cNvCxnSpPr/>
          <p:nvPr/>
        </p:nvCxnSpPr>
        <p:spPr>
          <a:xfrm>
            <a:off x="5238750" y="3349518"/>
            <a:ext cx="4762" cy="223838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3" name="Google Shape;1143;p38"/>
          <p:cNvCxnSpPr/>
          <p:nvPr/>
        </p:nvCxnSpPr>
        <p:spPr>
          <a:xfrm flipH="1" rot="10800000">
            <a:off x="5391150" y="3184418"/>
            <a:ext cx="2505075" cy="352425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triangle"/>
            <a:tailEnd len="med" w="med" type="none"/>
          </a:ln>
        </p:spPr>
      </p:cxnSp>
      <p:grpSp>
        <p:nvGrpSpPr>
          <p:cNvPr id="1144" name="Google Shape;1144;p38"/>
          <p:cNvGrpSpPr/>
          <p:nvPr/>
        </p:nvGrpSpPr>
        <p:grpSpPr>
          <a:xfrm>
            <a:off x="7639050" y="5926031"/>
            <a:ext cx="615950" cy="366712"/>
            <a:chOff x="3317" y="3527"/>
            <a:chExt cx="388" cy="231"/>
          </a:xfrm>
        </p:grpSpPr>
        <p:sp>
          <p:nvSpPr>
            <p:cNvPr id="1145" name="Google Shape;1145;p38"/>
            <p:cNvSpPr/>
            <p:nvPr/>
          </p:nvSpPr>
          <p:spPr>
            <a:xfrm>
              <a:off x="3342" y="3576"/>
              <a:ext cx="324" cy="15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46" name="Google Shape;1146;p38"/>
            <p:cNvSpPr txBox="1"/>
            <p:nvPr/>
          </p:nvSpPr>
          <p:spPr>
            <a:xfrm>
              <a:off x="3317" y="3527"/>
              <a:ext cx="388" cy="2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time</a:t>
              </a:r>
              <a:endParaRPr i="0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47" name="Google Shape;1147;p38"/>
          <p:cNvCxnSpPr/>
          <p:nvPr/>
        </p:nvCxnSpPr>
        <p:spPr>
          <a:xfrm>
            <a:off x="5419725" y="3560656"/>
            <a:ext cx="2505075" cy="352425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8" name="Google Shape;1148;p38"/>
          <p:cNvCxnSpPr/>
          <p:nvPr/>
        </p:nvCxnSpPr>
        <p:spPr>
          <a:xfrm>
            <a:off x="5414962" y="3646381"/>
            <a:ext cx="2505075" cy="352425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9" name="Google Shape;1149;p38"/>
          <p:cNvCxnSpPr/>
          <p:nvPr/>
        </p:nvCxnSpPr>
        <p:spPr>
          <a:xfrm flipH="1" rot="10800000">
            <a:off x="5414962" y="4170256"/>
            <a:ext cx="2528888" cy="36195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50" name="Google Shape;1150;p38"/>
          <p:cNvCxnSpPr/>
          <p:nvPr/>
        </p:nvCxnSpPr>
        <p:spPr>
          <a:xfrm flipH="1" rot="10800000">
            <a:off x="5387975" y="4430606"/>
            <a:ext cx="2505075" cy="352425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151" name="Google Shape;1151;p38"/>
          <p:cNvSpPr txBox="1"/>
          <p:nvPr/>
        </p:nvSpPr>
        <p:spPr>
          <a:xfrm rot="408567">
            <a:off x="6419850" y="3532081"/>
            <a:ext cx="12779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segments</a:t>
            </a:r>
            <a:endParaRPr i="0"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2" name="Google Shape;1152;p38"/>
          <p:cNvSpPr txBox="1"/>
          <p:nvPr/>
        </p:nvSpPr>
        <p:spPr>
          <a:xfrm rot="408567">
            <a:off x="6511925" y="4546493"/>
            <a:ext cx="13065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four segments</a:t>
            </a:r>
            <a:endParaRPr i="0"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153" name="Google Shape;1153;p38"/>
          <p:cNvGrpSpPr/>
          <p:nvPr/>
        </p:nvGrpSpPr>
        <p:grpSpPr>
          <a:xfrm>
            <a:off x="5410200" y="4565543"/>
            <a:ext cx="2519362" cy="652463"/>
            <a:chOff x="3954" y="2214"/>
            <a:chExt cx="1587" cy="411"/>
          </a:xfrm>
        </p:grpSpPr>
        <p:cxnSp>
          <p:nvCxnSpPr>
            <p:cNvPr id="1154" name="Google Shape;1154;p38"/>
            <p:cNvCxnSpPr/>
            <p:nvPr/>
          </p:nvCxnSpPr>
          <p:spPr>
            <a:xfrm>
              <a:off x="3963" y="2214"/>
              <a:ext cx="1578" cy="222"/>
            </a:xfrm>
            <a:prstGeom prst="straightConnector1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55" name="Google Shape;1155;p38"/>
            <p:cNvCxnSpPr/>
            <p:nvPr/>
          </p:nvCxnSpPr>
          <p:spPr>
            <a:xfrm>
              <a:off x="3954" y="2274"/>
              <a:ext cx="1578" cy="222"/>
            </a:xfrm>
            <a:prstGeom prst="straightConnector1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56" name="Google Shape;1156;p38"/>
            <p:cNvCxnSpPr/>
            <p:nvPr/>
          </p:nvCxnSpPr>
          <p:spPr>
            <a:xfrm>
              <a:off x="3963" y="2340"/>
              <a:ext cx="1578" cy="222"/>
            </a:xfrm>
            <a:prstGeom prst="straightConnector1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57" name="Google Shape;1157;p38"/>
            <p:cNvCxnSpPr/>
            <p:nvPr/>
          </p:nvCxnSpPr>
          <p:spPr>
            <a:xfrm>
              <a:off x="3957" y="2403"/>
              <a:ext cx="1578" cy="222"/>
            </a:xfrm>
            <a:prstGeom prst="straightConnector1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158" name="Google Shape;1158;p38"/>
          <p:cNvGrpSpPr/>
          <p:nvPr/>
        </p:nvGrpSpPr>
        <p:grpSpPr>
          <a:xfrm flipH="1" rot="10800000">
            <a:off x="5695950" y="4946543"/>
            <a:ext cx="2228850" cy="604838"/>
            <a:chOff x="3954" y="2214"/>
            <a:chExt cx="1587" cy="411"/>
          </a:xfrm>
        </p:grpSpPr>
        <p:cxnSp>
          <p:nvCxnSpPr>
            <p:cNvPr id="1159" name="Google Shape;1159;p38"/>
            <p:cNvCxnSpPr/>
            <p:nvPr/>
          </p:nvCxnSpPr>
          <p:spPr>
            <a:xfrm>
              <a:off x="3963" y="2214"/>
              <a:ext cx="1578" cy="222"/>
            </a:xfrm>
            <a:prstGeom prst="straightConnector1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cxnSp>
          <p:nvCxnSpPr>
            <p:cNvPr id="1160" name="Google Shape;1160;p38"/>
            <p:cNvCxnSpPr/>
            <p:nvPr/>
          </p:nvCxnSpPr>
          <p:spPr>
            <a:xfrm>
              <a:off x="3954" y="2274"/>
              <a:ext cx="1578" cy="220"/>
            </a:xfrm>
            <a:prstGeom prst="straightConnector1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cxnSp>
          <p:nvCxnSpPr>
            <p:cNvPr id="1161" name="Google Shape;1161;p38"/>
            <p:cNvCxnSpPr/>
            <p:nvPr/>
          </p:nvCxnSpPr>
          <p:spPr>
            <a:xfrm>
              <a:off x="3963" y="2340"/>
              <a:ext cx="1578" cy="222"/>
            </a:xfrm>
            <a:prstGeom prst="straightConnector1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cxnSp>
          <p:nvCxnSpPr>
            <p:cNvPr id="1162" name="Google Shape;1162;p38"/>
            <p:cNvCxnSpPr/>
            <p:nvPr/>
          </p:nvCxnSpPr>
          <p:spPr>
            <a:xfrm>
              <a:off x="3957" y="2403"/>
              <a:ext cx="1578" cy="222"/>
            </a:xfrm>
            <a:prstGeom prst="straightConnector1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</p:grpSp>
      <p:pic>
        <p:nvPicPr>
          <p:cNvPr descr="underline_base" id="1163" name="Google Shape;116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588" y="927100"/>
            <a:ext cx="3656012" cy="1730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4" name="Google Shape;1164;p38"/>
          <p:cNvGrpSpPr/>
          <p:nvPr/>
        </p:nvGrpSpPr>
        <p:grpSpPr>
          <a:xfrm>
            <a:off x="4972050" y="1965218"/>
            <a:ext cx="654050" cy="601663"/>
            <a:chOff x="-44" y="1473"/>
            <a:chExt cx="981" cy="1105"/>
          </a:xfrm>
        </p:grpSpPr>
        <p:pic>
          <p:nvPicPr>
            <p:cNvPr descr="desktop_computer_stylized_medium" id="1165" name="Google Shape;1165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6" name="Google Shape;1166;p38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7" name="Google Shape;1167;p38"/>
          <p:cNvGrpSpPr/>
          <p:nvPr/>
        </p:nvGrpSpPr>
        <p:grpSpPr>
          <a:xfrm>
            <a:off x="7707312" y="1979506"/>
            <a:ext cx="382588" cy="547687"/>
            <a:chOff x="4140" y="429"/>
            <a:chExt cx="1425" cy="2396"/>
          </a:xfrm>
        </p:grpSpPr>
        <p:sp>
          <p:nvSpPr>
            <p:cNvPr id="1168" name="Google Shape;1168;p38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38"/>
            <p:cNvSpPr/>
            <p:nvPr/>
          </p:nvSpPr>
          <p:spPr>
            <a:xfrm>
              <a:off x="4205" y="429"/>
              <a:ext cx="1047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70" name="Google Shape;1170;p38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38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38"/>
            <p:cNvSpPr/>
            <p:nvPr/>
          </p:nvSpPr>
          <p:spPr>
            <a:xfrm>
              <a:off x="4211" y="693"/>
              <a:ext cx="597" cy="49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grpSp>
          <p:nvGrpSpPr>
            <p:cNvPr id="1173" name="Google Shape;1173;p38"/>
            <p:cNvGrpSpPr/>
            <p:nvPr/>
          </p:nvGrpSpPr>
          <p:grpSpPr>
            <a:xfrm>
              <a:off x="4749" y="665"/>
              <a:ext cx="579" cy="146"/>
              <a:chOff x="614" y="2565"/>
              <a:chExt cx="723" cy="140"/>
            </a:xfrm>
          </p:grpSpPr>
          <p:sp>
            <p:nvSpPr>
              <p:cNvPr id="1174" name="Google Shape;1174;p38"/>
              <p:cNvSpPr/>
              <p:nvPr/>
            </p:nvSpPr>
            <p:spPr>
              <a:xfrm>
                <a:off x="614" y="2565"/>
                <a:ext cx="723" cy="14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2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5" name="Google Shape;1175;p38"/>
              <p:cNvSpPr/>
              <p:nvPr/>
            </p:nvSpPr>
            <p:spPr>
              <a:xfrm>
                <a:off x="629" y="2579"/>
                <a:ext cx="694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2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sp>
          <p:nvSpPr>
            <p:cNvPr id="1176" name="Google Shape;1176;p38"/>
            <p:cNvSpPr/>
            <p:nvPr/>
          </p:nvSpPr>
          <p:spPr>
            <a:xfrm>
              <a:off x="4223" y="1019"/>
              <a:ext cx="597" cy="49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grpSp>
          <p:nvGrpSpPr>
            <p:cNvPr id="1177" name="Google Shape;1177;p38"/>
            <p:cNvGrpSpPr/>
            <p:nvPr/>
          </p:nvGrpSpPr>
          <p:grpSpPr>
            <a:xfrm>
              <a:off x="4749" y="991"/>
              <a:ext cx="579" cy="139"/>
              <a:chOff x="617" y="2565"/>
              <a:chExt cx="723" cy="144"/>
            </a:xfrm>
          </p:grpSpPr>
          <p:sp>
            <p:nvSpPr>
              <p:cNvPr id="1178" name="Google Shape;1178;p38"/>
              <p:cNvSpPr/>
              <p:nvPr/>
            </p:nvSpPr>
            <p:spPr>
              <a:xfrm>
                <a:off x="617" y="2565"/>
                <a:ext cx="723" cy="14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2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9" name="Google Shape;1179;p38"/>
              <p:cNvSpPr/>
              <p:nvPr/>
            </p:nvSpPr>
            <p:spPr>
              <a:xfrm>
                <a:off x="631" y="2580"/>
                <a:ext cx="694" cy="115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2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sp>
          <p:nvSpPr>
            <p:cNvPr id="1180" name="Google Shape;1180;p38"/>
            <p:cNvSpPr/>
            <p:nvPr/>
          </p:nvSpPr>
          <p:spPr>
            <a:xfrm>
              <a:off x="4217" y="1360"/>
              <a:ext cx="597" cy="42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81" name="Google Shape;1181;p38"/>
            <p:cNvSpPr/>
            <p:nvPr/>
          </p:nvSpPr>
          <p:spPr>
            <a:xfrm>
              <a:off x="4229" y="1658"/>
              <a:ext cx="597" cy="42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grpSp>
          <p:nvGrpSpPr>
            <p:cNvPr id="1182" name="Google Shape;1182;p38"/>
            <p:cNvGrpSpPr/>
            <p:nvPr/>
          </p:nvGrpSpPr>
          <p:grpSpPr>
            <a:xfrm>
              <a:off x="4737" y="1630"/>
              <a:ext cx="580" cy="146"/>
              <a:chOff x="617" y="2571"/>
              <a:chExt cx="722" cy="134"/>
            </a:xfrm>
          </p:grpSpPr>
          <p:sp>
            <p:nvSpPr>
              <p:cNvPr id="1183" name="Google Shape;1183;p38"/>
              <p:cNvSpPr/>
              <p:nvPr/>
            </p:nvSpPr>
            <p:spPr>
              <a:xfrm>
                <a:off x="617" y="2571"/>
                <a:ext cx="722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2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4" name="Google Shape;1184;p38"/>
              <p:cNvSpPr/>
              <p:nvPr/>
            </p:nvSpPr>
            <p:spPr>
              <a:xfrm>
                <a:off x="631" y="2584"/>
                <a:ext cx="692" cy="102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2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sp>
          <p:nvSpPr>
            <p:cNvPr id="1185" name="Google Shape;1185;p38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86" name="Google Shape;1186;p38"/>
            <p:cNvGrpSpPr/>
            <p:nvPr/>
          </p:nvGrpSpPr>
          <p:grpSpPr>
            <a:xfrm>
              <a:off x="4737" y="1325"/>
              <a:ext cx="585" cy="139"/>
              <a:chOff x="612" y="2566"/>
              <a:chExt cx="729" cy="139"/>
            </a:xfrm>
          </p:grpSpPr>
          <p:sp>
            <p:nvSpPr>
              <p:cNvPr id="1187" name="Google Shape;1187;p38"/>
              <p:cNvSpPr/>
              <p:nvPr/>
            </p:nvSpPr>
            <p:spPr>
              <a:xfrm>
                <a:off x="612" y="2566"/>
                <a:ext cx="729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2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8" name="Google Shape;1188;p38"/>
              <p:cNvSpPr/>
              <p:nvPr/>
            </p:nvSpPr>
            <p:spPr>
              <a:xfrm>
                <a:off x="626" y="2580"/>
                <a:ext cx="700" cy="11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2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sp>
          <p:nvSpPr>
            <p:cNvPr id="1189" name="Google Shape;1189;p38"/>
            <p:cNvSpPr/>
            <p:nvPr/>
          </p:nvSpPr>
          <p:spPr>
            <a:xfrm>
              <a:off x="5252" y="429"/>
              <a:ext cx="65" cy="2292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90" name="Google Shape;1190;p38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38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38"/>
            <p:cNvSpPr/>
            <p:nvPr/>
          </p:nvSpPr>
          <p:spPr>
            <a:xfrm>
              <a:off x="5518" y="2610"/>
              <a:ext cx="47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93" name="Google Shape;1193;p38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38"/>
            <p:cNvSpPr/>
            <p:nvPr/>
          </p:nvSpPr>
          <p:spPr>
            <a:xfrm>
              <a:off x="4140" y="2679"/>
              <a:ext cx="1200" cy="146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95" name="Google Shape;1195;p38"/>
            <p:cNvSpPr/>
            <p:nvPr/>
          </p:nvSpPr>
          <p:spPr>
            <a:xfrm>
              <a:off x="4205" y="2714"/>
              <a:ext cx="1070" cy="76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96" name="Google Shape;1196;p38"/>
            <p:cNvSpPr/>
            <p:nvPr/>
          </p:nvSpPr>
          <p:spPr>
            <a:xfrm>
              <a:off x="4306" y="2381"/>
              <a:ext cx="160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97" name="Google Shape;1197;p38"/>
            <p:cNvSpPr/>
            <p:nvPr/>
          </p:nvSpPr>
          <p:spPr>
            <a:xfrm>
              <a:off x="4489" y="2387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38"/>
            <p:cNvSpPr/>
            <p:nvPr/>
          </p:nvSpPr>
          <p:spPr>
            <a:xfrm>
              <a:off x="4660" y="2381"/>
              <a:ext cx="160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99" name="Google Shape;1199;p38"/>
            <p:cNvSpPr/>
            <p:nvPr/>
          </p:nvSpPr>
          <p:spPr>
            <a:xfrm>
              <a:off x="5062" y="1832"/>
              <a:ext cx="83" cy="764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derline_base" id="1204" name="Google Shape;120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925" y="1031875"/>
            <a:ext cx="7313613" cy="173038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39"/>
          <p:cNvSpPr txBox="1"/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TCP: Detecting and reacting to loss</a:t>
            </a:r>
            <a:endParaRPr/>
          </a:p>
        </p:txBody>
      </p:sp>
      <p:sp>
        <p:nvSpPr>
          <p:cNvPr id="1206" name="Google Shape;1206;p39"/>
          <p:cNvSpPr txBox="1"/>
          <p:nvPr>
            <p:ph idx="1" type="body"/>
          </p:nvPr>
        </p:nvSpPr>
        <p:spPr>
          <a:xfrm>
            <a:off x="566737" y="1600200"/>
            <a:ext cx="8577263" cy="51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8" lvl="0" marL="319088" rtl="0" algn="l">
              <a:spcBef>
                <a:spcPts val="0"/>
              </a:spcBef>
              <a:spcAft>
                <a:spcPts val="0"/>
              </a:spcAft>
              <a:buSzPts val="1920"/>
              <a:buFont typeface="Noto Sans Symbols"/>
              <a:buChar char="❖"/>
            </a:pPr>
            <a:r>
              <a:rPr b="1" lang="en-US" sz="3200">
                <a:latin typeface="Arial"/>
                <a:ea typeface="Arial"/>
                <a:cs typeface="Arial"/>
                <a:sym typeface="Arial"/>
              </a:rPr>
              <a:t>Loss indicated by timeout:</a:t>
            </a:r>
            <a:endParaRPr/>
          </a:p>
          <a:p>
            <a:pPr indent="-273049" lvl="1" marL="639763" rtl="0" algn="l">
              <a:spcBef>
                <a:spcPts val="550"/>
              </a:spcBef>
              <a:spcAft>
                <a:spcPts val="0"/>
              </a:spcAft>
              <a:buSzPts val="1960"/>
              <a:buFont typeface="Noto Sans Symbols"/>
              <a:buChar char="▪"/>
            </a:pP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cwnd</a:t>
            </a:r>
            <a:r>
              <a:rPr lang="en-US" sz="2800">
                <a:latin typeface="Arial"/>
                <a:ea typeface="Arial"/>
                <a:cs typeface="Arial"/>
                <a:sym typeface="Arial"/>
              </a:rPr>
              <a:t> set to 1 MSS; </a:t>
            </a:r>
            <a:endParaRPr/>
          </a:p>
          <a:p>
            <a:pPr indent="-273049" lvl="1" marL="639763" rtl="0" algn="l">
              <a:spcBef>
                <a:spcPts val="550"/>
              </a:spcBef>
              <a:spcAft>
                <a:spcPts val="0"/>
              </a:spcAft>
              <a:buSzPts val="1960"/>
              <a:buFont typeface="Noto Sans Symbols"/>
              <a:buChar char="▪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window then grows exponentially (as in slow start) to threshold, then grows linearly</a:t>
            </a:r>
            <a:endParaRPr/>
          </a:p>
          <a:p>
            <a:pPr indent="-319088" lvl="0" marL="319088" rtl="0" algn="l">
              <a:spcBef>
                <a:spcPts val="700"/>
              </a:spcBef>
              <a:spcAft>
                <a:spcPts val="0"/>
              </a:spcAft>
              <a:buSzPts val="1920"/>
              <a:buFont typeface="Noto Sans Symbols"/>
              <a:buChar char="❖"/>
            </a:pPr>
            <a:r>
              <a:rPr b="1" lang="en-US" sz="3200">
                <a:latin typeface="Arial"/>
                <a:ea typeface="Arial"/>
                <a:cs typeface="Arial"/>
                <a:sym typeface="Arial"/>
              </a:rPr>
              <a:t>Loss indicated by 3 duplicate ACKs: </a:t>
            </a:r>
            <a:r>
              <a:rPr lang="en-US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TCP RENO</a:t>
            </a:r>
            <a:endParaRPr/>
          </a:p>
          <a:p>
            <a:pPr indent="-273049" lvl="1" marL="639763" rtl="0" algn="l">
              <a:spcBef>
                <a:spcPts val="550"/>
              </a:spcBef>
              <a:spcAft>
                <a:spcPts val="0"/>
              </a:spcAft>
              <a:buSzPts val="1960"/>
              <a:buFont typeface="Noto Sans Symbols"/>
              <a:buChar char="▪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dup ACKs indicate network capable of  delivering some segments </a:t>
            </a:r>
            <a:endParaRPr/>
          </a:p>
          <a:p>
            <a:pPr indent="-273049" lvl="1" marL="639763" rtl="0" algn="l">
              <a:spcBef>
                <a:spcPts val="550"/>
              </a:spcBef>
              <a:spcAft>
                <a:spcPts val="0"/>
              </a:spcAft>
              <a:buSzPts val="1960"/>
              <a:buFont typeface="Noto Sans Symbols"/>
              <a:buChar char="▪"/>
            </a:pP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cwnd</a:t>
            </a:r>
            <a:r>
              <a:rPr lang="en-US" sz="2800">
                <a:latin typeface="Arial"/>
                <a:ea typeface="Arial"/>
                <a:cs typeface="Arial"/>
                <a:sym typeface="Arial"/>
              </a:rPr>
              <a:t> is cut in half window then grows linearly</a:t>
            </a:r>
            <a:endParaRPr/>
          </a:p>
          <a:p>
            <a:pPr indent="-319088" lvl="0" marL="319088" rtl="0" algn="l">
              <a:spcBef>
                <a:spcPts val="700"/>
              </a:spcBef>
              <a:spcAft>
                <a:spcPts val="0"/>
              </a:spcAft>
              <a:buSzPts val="1920"/>
              <a:buFont typeface="Noto Sans Symbols"/>
              <a:buChar char="❖"/>
            </a:pPr>
            <a:r>
              <a:rPr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TCP Tahoe </a:t>
            </a:r>
            <a:r>
              <a:rPr lang="en-US" sz="3200">
                <a:latin typeface="Arial"/>
                <a:ea typeface="Arial"/>
                <a:cs typeface="Arial"/>
                <a:sym typeface="Arial"/>
              </a:rPr>
              <a:t>always sets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cwnd</a:t>
            </a:r>
            <a:r>
              <a:rPr lang="en-US" sz="3200">
                <a:latin typeface="Arial"/>
                <a:ea typeface="Arial"/>
                <a:cs typeface="Arial"/>
                <a:sym typeface="Arial"/>
              </a:rPr>
              <a:t> to 1 (timeout or 3 duplicate acks)</a:t>
            </a:r>
            <a:endParaRPr/>
          </a:p>
          <a:p>
            <a:pPr indent="-148589" lvl="1" marL="639763" rtl="0" algn="l">
              <a:spcBef>
                <a:spcPts val="550"/>
              </a:spcBef>
              <a:spcAft>
                <a:spcPts val="0"/>
              </a:spcAft>
              <a:buSzPts val="1960"/>
              <a:buFont typeface="Noto Sans Symbols"/>
              <a:buNone/>
            </a:pPr>
            <a:r>
              <a:t/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"/>
          <p:cNvSpPr txBox="1"/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Chapter 3 outline</a:t>
            </a:r>
            <a:endParaRPr/>
          </a:p>
        </p:txBody>
      </p:sp>
      <p:sp>
        <p:nvSpPr>
          <p:cNvPr id="152" name="Google Shape;152;p4"/>
          <p:cNvSpPr txBox="1"/>
          <p:nvPr>
            <p:ph idx="1" type="body"/>
          </p:nvPr>
        </p:nvSpPr>
        <p:spPr>
          <a:xfrm>
            <a:off x="381000" y="1589567"/>
            <a:ext cx="4114800" cy="42778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66738" lvl="0" marL="566738" rtl="0" algn="l">
              <a:spcBef>
                <a:spcPts val="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rPr lang="en-US"/>
              <a:t>3.1 transport-layer services</a:t>
            </a:r>
            <a:endParaRPr/>
          </a:p>
          <a:p>
            <a:pPr indent="-566738" lvl="0" marL="566738" rtl="0" algn="l">
              <a:spcBef>
                <a:spcPts val="70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rPr lang="en-US"/>
              <a:t>3.2 multiplexing and demultiplexing</a:t>
            </a:r>
            <a:endParaRPr/>
          </a:p>
          <a:p>
            <a:pPr indent="-566738" lvl="0" marL="566738" rtl="0" algn="l">
              <a:spcBef>
                <a:spcPts val="70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rPr lang="en-US"/>
              <a:t>3.3 connectionless transport: UDP</a:t>
            </a:r>
            <a:endParaRPr/>
          </a:p>
          <a:p>
            <a:pPr indent="-566738" lvl="0" marL="566738" rtl="0" algn="l">
              <a:spcBef>
                <a:spcPts val="70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rPr lang="en-US"/>
              <a:t>3.4 principles of reliable data transfer</a:t>
            </a:r>
            <a:endParaRPr/>
          </a:p>
        </p:txBody>
      </p:sp>
      <p:sp>
        <p:nvSpPr>
          <p:cNvPr id="153" name="Google Shape;153;p4"/>
          <p:cNvSpPr txBox="1"/>
          <p:nvPr>
            <p:ph idx="2" type="body"/>
          </p:nvPr>
        </p:nvSpPr>
        <p:spPr>
          <a:xfrm>
            <a:off x="4495800" y="1600200"/>
            <a:ext cx="4251325" cy="4648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66738" lvl="0" marL="566738" rtl="0" algn="l">
              <a:spcBef>
                <a:spcPts val="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rPr lang="en-US">
                <a:solidFill>
                  <a:srgbClr val="CC0000"/>
                </a:solidFill>
              </a:rPr>
              <a:t>3.5 connection-oriented transport: TCP</a:t>
            </a:r>
            <a:endParaRPr/>
          </a:p>
          <a:p>
            <a:pPr indent="-273050" lvl="1" marL="912813" rtl="0" algn="l">
              <a:spcBef>
                <a:spcPts val="550"/>
              </a:spcBef>
              <a:spcAft>
                <a:spcPts val="0"/>
              </a:spcAft>
              <a:buSzPts val="1680"/>
              <a:buFont typeface="Noto Sans Symbols"/>
              <a:buChar char="▪"/>
            </a:pPr>
            <a:r>
              <a:rPr lang="en-US">
                <a:solidFill>
                  <a:schemeClr val="dk1"/>
                </a:solidFill>
              </a:rPr>
              <a:t>segment structure</a:t>
            </a:r>
            <a:endParaRPr/>
          </a:p>
          <a:p>
            <a:pPr indent="-273050" lvl="1" marL="912813" rtl="0" algn="l">
              <a:spcBef>
                <a:spcPts val="550"/>
              </a:spcBef>
              <a:spcAft>
                <a:spcPts val="0"/>
              </a:spcAft>
              <a:buSzPts val="1680"/>
              <a:buFont typeface="Noto Sans Symbols"/>
              <a:buChar char="▪"/>
            </a:pPr>
            <a:r>
              <a:rPr lang="en-US">
                <a:solidFill>
                  <a:schemeClr val="dk1"/>
                </a:solidFill>
              </a:rPr>
              <a:t>reliable data transfer</a:t>
            </a:r>
            <a:endParaRPr/>
          </a:p>
          <a:p>
            <a:pPr indent="-273050" lvl="1" marL="912813" rtl="0" algn="l">
              <a:spcBef>
                <a:spcPts val="550"/>
              </a:spcBef>
              <a:spcAft>
                <a:spcPts val="0"/>
              </a:spcAft>
              <a:buSzPts val="1680"/>
              <a:buFont typeface="Noto Sans Symbols"/>
              <a:buChar char="▪"/>
            </a:pPr>
            <a:r>
              <a:rPr lang="en-US">
                <a:solidFill>
                  <a:schemeClr val="dk1"/>
                </a:solidFill>
              </a:rPr>
              <a:t>flow control</a:t>
            </a:r>
            <a:endParaRPr/>
          </a:p>
          <a:p>
            <a:pPr indent="-273050" lvl="1" marL="912813" rtl="0" algn="l">
              <a:spcBef>
                <a:spcPts val="550"/>
              </a:spcBef>
              <a:spcAft>
                <a:spcPts val="0"/>
              </a:spcAft>
              <a:buSzPts val="1680"/>
              <a:buFont typeface="Noto Sans Symbols"/>
              <a:buChar char="▪"/>
            </a:pPr>
            <a:r>
              <a:rPr lang="en-US">
                <a:solidFill>
                  <a:schemeClr val="dk1"/>
                </a:solidFill>
              </a:rPr>
              <a:t>connection management</a:t>
            </a:r>
            <a:endParaRPr/>
          </a:p>
          <a:p>
            <a:pPr indent="-566738" lvl="0" marL="566738" rtl="0" algn="l">
              <a:spcBef>
                <a:spcPts val="70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rPr lang="en-US"/>
              <a:t>3.6 principles of congestion control</a:t>
            </a:r>
            <a:endParaRPr/>
          </a:p>
          <a:p>
            <a:pPr indent="-566738" lvl="0" marL="566738" rtl="0" algn="l">
              <a:spcBef>
                <a:spcPts val="70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rPr lang="en-US"/>
              <a:t>3.7 TCP congestion control</a:t>
            </a:r>
            <a:endParaRPr/>
          </a:p>
        </p:txBody>
      </p:sp>
      <p:pic>
        <p:nvPicPr>
          <p:cNvPr descr="underline_base" id="154" name="Google Shape;15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5313" y="1017588"/>
            <a:ext cx="4387850" cy="173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40"/>
          <p:cNvSpPr txBox="1"/>
          <p:nvPr>
            <p:ph idx="1" type="body"/>
          </p:nvPr>
        </p:nvSpPr>
        <p:spPr>
          <a:xfrm>
            <a:off x="0" y="1593851"/>
            <a:ext cx="3657600" cy="18811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8" lvl="0" marL="319088" rtl="0" algn="l">
              <a:spcBef>
                <a:spcPts val="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rPr lang="en-US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Q: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when should the exponential increase switch to linear? </a:t>
            </a:r>
            <a:endParaRPr/>
          </a:p>
          <a:p>
            <a:pPr indent="-319088" lvl="0" marL="319088" rtl="0" algn="l">
              <a:spcBef>
                <a:spcPts val="70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rPr lang="en-US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A: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when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cwnd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gets to 1/2 of its value before timeout.</a:t>
            </a:r>
            <a:endParaRPr/>
          </a:p>
          <a:p>
            <a:pPr indent="-319088" lvl="0" marL="319088" rtl="0" algn="l">
              <a:spcBef>
                <a:spcPts val="70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9088" lvl="0" marL="319088" rtl="0" algn="l">
              <a:spcBef>
                <a:spcPts val="700"/>
              </a:spcBef>
              <a:spcAft>
                <a:spcPts val="0"/>
              </a:spcAft>
              <a:buSzPts val="1920"/>
              <a:buFont typeface="Noto Sans Symbols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212" name="Google Shape;1212;p40"/>
          <p:cNvSpPr txBox="1"/>
          <p:nvPr>
            <p:ph idx="2" type="body"/>
          </p:nvPr>
        </p:nvSpPr>
        <p:spPr>
          <a:xfrm>
            <a:off x="601662" y="4432300"/>
            <a:ext cx="7450138" cy="1816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8" lvl="0" marL="319088" rtl="0" algn="l">
              <a:spcBef>
                <a:spcPts val="0"/>
              </a:spcBef>
              <a:spcAft>
                <a:spcPts val="0"/>
              </a:spcAft>
              <a:buSzPts val="1920"/>
              <a:buFont typeface="Noto Sans Symbols"/>
              <a:buNone/>
            </a:pPr>
            <a:r>
              <a:rPr lang="en-US" sz="3200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Implementation:</a:t>
            </a: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indent="-319088" lvl="0" marL="319088" rtl="0" algn="l">
              <a:spcBef>
                <a:spcPts val="700"/>
              </a:spcBef>
              <a:spcAft>
                <a:spcPts val="0"/>
              </a:spcAft>
              <a:buSzPts val="1680"/>
              <a:buFont typeface="Noto Sans Symbols"/>
              <a:buChar char="❖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variable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ssthresh (slow start threshold)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319088" lvl="0" marL="319088" rtl="0" algn="l">
              <a:spcBef>
                <a:spcPts val="700"/>
              </a:spcBef>
              <a:spcAft>
                <a:spcPts val="0"/>
              </a:spcAft>
              <a:buSzPts val="1680"/>
              <a:buFont typeface="Noto Sans Symbols"/>
              <a:buChar char="❖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on loss event,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ssthresh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is set to 1/2 of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cwnd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just before loss event</a:t>
            </a:r>
            <a:endParaRPr/>
          </a:p>
        </p:txBody>
      </p:sp>
      <p:pic>
        <p:nvPicPr>
          <p:cNvPr descr="underline_base" id="1213" name="Google Shape;121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924" y="1215231"/>
            <a:ext cx="7313613" cy="173038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40"/>
          <p:cNvSpPr txBox="1"/>
          <p:nvPr>
            <p:ph type="title"/>
          </p:nvPr>
        </p:nvSpPr>
        <p:spPr>
          <a:xfrm>
            <a:off x="533401" y="139700"/>
            <a:ext cx="716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TCP: switching from slow start to congestion avoidance (CA)</a:t>
            </a:r>
            <a:endParaRPr/>
          </a:p>
        </p:txBody>
      </p:sp>
      <p:pic>
        <p:nvPicPr>
          <p:cNvPr id="1215" name="Google Shape;1215;p40"/>
          <p:cNvPicPr preferRelativeResize="0"/>
          <p:nvPr/>
        </p:nvPicPr>
        <p:blipFill rotWithShape="1">
          <a:blip r:embed="rId4">
            <a:alphaModFix/>
          </a:blip>
          <a:srcRect b="0" l="2504" r="6103" t="7845"/>
          <a:stretch/>
        </p:blipFill>
        <p:spPr>
          <a:xfrm>
            <a:off x="3657600" y="1593851"/>
            <a:ext cx="5349877" cy="3461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41"/>
          <p:cNvSpPr txBox="1"/>
          <p:nvPr>
            <p:ph type="title"/>
          </p:nvPr>
        </p:nvSpPr>
        <p:spPr>
          <a:xfrm>
            <a:off x="320675" y="187325"/>
            <a:ext cx="7772400" cy="86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Summary: TCP Congestion Control</a:t>
            </a:r>
            <a:endParaRPr/>
          </a:p>
        </p:txBody>
      </p:sp>
      <p:grpSp>
        <p:nvGrpSpPr>
          <p:cNvPr id="1222" name="Google Shape;1222;p41"/>
          <p:cNvGrpSpPr/>
          <p:nvPr/>
        </p:nvGrpSpPr>
        <p:grpSpPr>
          <a:xfrm>
            <a:off x="3441700" y="3130550"/>
            <a:ext cx="2133600" cy="814388"/>
            <a:chOff x="2168" y="1727"/>
            <a:chExt cx="1344" cy="513"/>
          </a:xfrm>
        </p:grpSpPr>
        <p:grpSp>
          <p:nvGrpSpPr>
            <p:cNvPr id="1223" name="Google Shape;1223;p41"/>
            <p:cNvGrpSpPr/>
            <p:nvPr/>
          </p:nvGrpSpPr>
          <p:grpSpPr>
            <a:xfrm>
              <a:off x="2280" y="1727"/>
              <a:ext cx="1118" cy="513"/>
              <a:chOff x="2280" y="1727"/>
              <a:chExt cx="1118" cy="513"/>
            </a:xfrm>
          </p:grpSpPr>
          <p:sp>
            <p:nvSpPr>
              <p:cNvPr id="1224" name="Google Shape;1224;p41"/>
              <p:cNvSpPr txBox="1"/>
              <p:nvPr/>
            </p:nvSpPr>
            <p:spPr>
              <a:xfrm>
                <a:off x="2640" y="1727"/>
                <a:ext cx="377" cy="1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000">
                    <a:solidFill>
                      <a:srgbClr val="0000FF"/>
                    </a:solidFill>
                    <a:latin typeface="Arial"/>
                    <a:ea typeface="Arial"/>
                    <a:cs typeface="Arial"/>
                    <a:sym typeface="Arial"/>
                  </a:rPr>
                  <a:t>timeout</a:t>
                </a:r>
                <a:endParaRPr/>
              </a:p>
            </p:txBody>
          </p:sp>
          <p:sp>
            <p:nvSpPr>
              <p:cNvPr id="1225" name="Google Shape;1225;p41"/>
              <p:cNvSpPr txBox="1"/>
              <p:nvPr/>
            </p:nvSpPr>
            <p:spPr>
              <a:xfrm>
                <a:off x="2280" y="1838"/>
                <a:ext cx="1118" cy="4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ssthresh = cwnd/2</a:t>
                </a:r>
                <a:endParaRPr/>
              </a:p>
              <a:p>
                <a:pPr indent="0" lvl="0" marL="0" marR="0" rtl="0" algn="l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cwnd = 1 MSS</a:t>
                </a:r>
                <a:endParaRPr/>
              </a:p>
              <a:p>
                <a:pPr indent="0" lvl="0" marL="0" marR="0" rtl="0" algn="l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dupACKcount = 0</a:t>
                </a:r>
                <a:endParaRPr/>
              </a:p>
              <a:p>
                <a:pPr indent="0" lvl="0" marL="0" marR="0" rtl="0" algn="l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000">
                    <a:solidFill>
                      <a:srgbClr val="000099"/>
                    </a:solidFill>
                    <a:latin typeface="Arial"/>
                    <a:ea typeface="Arial"/>
                    <a:cs typeface="Arial"/>
                    <a:sym typeface="Arial"/>
                  </a:rPr>
                  <a:t>retransmit missing segment</a:t>
                </a:r>
                <a:r>
                  <a:rPr i="0" lang="en-US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endParaRPr/>
              </a:p>
            </p:txBody>
          </p:sp>
          <p:cxnSp>
            <p:nvCxnSpPr>
              <p:cNvPr id="1226" name="Google Shape;1226;p41"/>
              <p:cNvCxnSpPr/>
              <p:nvPr/>
            </p:nvCxnSpPr>
            <p:spPr>
              <a:xfrm>
                <a:off x="2491" y="1857"/>
                <a:ext cx="697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1227" name="Google Shape;1227;p41"/>
            <p:cNvCxnSpPr/>
            <p:nvPr/>
          </p:nvCxnSpPr>
          <p:spPr>
            <a:xfrm rot="10800000">
              <a:off x="2168" y="1734"/>
              <a:ext cx="1344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228" name="Google Shape;1228;p41"/>
          <p:cNvGrpSpPr/>
          <p:nvPr/>
        </p:nvGrpSpPr>
        <p:grpSpPr>
          <a:xfrm>
            <a:off x="3471863" y="2654300"/>
            <a:ext cx="2133600" cy="398463"/>
            <a:chOff x="2187" y="1427"/>
            <a:chExt cx="1344" cy="251"/>
          </a:xfrm>
        </p:grpSpPr>
        <p:cxnSp>
          <p:nvCxnSpPr>
            <p:cNvPr id="1229" name="Google Shape;1229;p41"/>
            <p:cNvCxnSpPr/>
            <p:nvPr/>
          </p:nvCxnSpPr>
          <p:spPr>
            <a:xfrm rot="10800000">
              <a:off x="2187" y="1673"/>
              <a:ext cx="1344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1230" name="Google Shape;1230;p41"/>
            <p:cNvSpPr txBox="1"/>
            <p:nvPr/>
          </p:nvSpPr>
          <p:spPr>
            <a:xfrm>
              <a:off x="2740" y="1543"/>
              <a:ext cx="171" cy="1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000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Λ</a:t>
              </a:r>
              <a:endParaRPr i="0" sz="12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cxnSp>
          <p:nvCxnSpPr>
            <p:cNvPr id="1231" name="Google Shape;1231;p41"/>
            <p:cNvCxnSpPr/>
            <p:nvPr/>
          </p:nvCxnSpPr>
          <p:spPr>
            <a:xfrm>
              <a:off x="2572" y="1554"/>
              <a:ext cx="53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232" name="Google Shape;1232;p41"/>
            <p:cNvGrpSpPr/>
            <p:nvPr/>
          </p:nvGrpSpPr>
          <p:grpSpPr>
            <a:xfrm>
              <a:off x="2486" y="1427"/>
              <a:ext cx="694" cy="154"/>
              <a:chOff x="2458" y="1450"/>
              <a:chExt cx="694" cy="154"/>
            </a:xfrm>
          </p:grpSpPr>
          <p:sp>
            <p:nvSpPr>
              <p:cNvPr id="1233" name="Google Shape;1233;p41"/>
              <p:cNvSpPr txBox="1"/>
              <p:nvPr/>
            </p:nvSpPr>
            <p:spPr>
              <a:xfrm>
                <a:off x="2458" y="1450"/>
                <a:ext cx="694" cy="1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000">
                    <a:solidFill>
                      <a:srgbClr val="0000FF"/>
                    </a:solidFill>
                    <a:latin typeface="Arial"/>
                    <a:ea typeface="Arial"/>
                    <a:cs typeface="Arial"/>
                    <a:sym typeface="Arial"/>
                  </a:rPr>
                  <a:t>cwnd &gt; ssthresh</a:t>
                </a:r>
                <a:endParaRPr i="0" sz="1000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234" name="Google Shape;1234;p41"/>
              <p:cNvCxnSpPr/>
              <p:nvPr/>
            </p:nvCxnSpPr>
            <p:spPr>
              <a:xfrm>
                <a:off x="2724" y="1557"/>
                <a:ext cx="47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235" name="Google Shape;1235;p41"/>
          <p:cNvGrpSpPr/>
          <p:nvPr/>
        </p:nvGrpSpPr>
        <p:grpSpPr>
          <a:xfrm>
            <a:off x="5586413" y="1549401"/>
            <a:ext cx="2682875" cy="2408238"/>
            <a:chOff x="3519" y="759"/>
            <a:chExt cx="1690" cy="1517"/>
          </a:xfrm>
        </p:grpSpPr>
        <p:grpSp>
          <p:nvGrpSpPr>
            <p:cNvPr id="1236" name="Google Shape;1236;p41"/>
            <p:cNvGrpSpPr/>
            <p:nvPr/>
          </p:nvGrpSpPr>
          <p:grpSpPr>
            <a:xfrm>
              <a:off x="3602" y="1330"/>
              <a:ext cx="817" cy="754"/>
              <a:chOff x="2293" y="2021"/>
              <a:chExt cx="817" cy="754"/>
            </a:xfrm>
          </p:grpSpPr>
          <p:sp>
            <p:nvSpPr>
              <p:cNvPr id="1237" name="Google Shape;1237;p41"/>
              <p:cNvSpPr/>
              <p:nvPr/>
            </p:nvSpPr>
            <p:spPr>
              <a:xfrm>
                <a:off x="2293" y="2021"/>
                <a:ext cx="800" cy="754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2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38" name="Google Shape;1238;p41"/>
              <p:cNvSpPr txBox="1"/>
              <p:nvPr/>
            </p:nvSpPr>
            <p:spPr>
              <a:xfrm>
                <a:off x="2298" y="2191"/>
                <a:ext cx="812" cy="5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congestion</a:t>
                </a:r>
                <a:endParaRPr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avoidance </a:t>
                </a:r>
                <a:endParaRPr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39" name="Google Shape;1239;p41"/>
            <p:cNvGrpSpPr/>
            <p:nvPr/>
          </p:nvGrpSpPr>
          <p:grpSpPr>
            <a:xfrm>
              <a:off x="3519" y="759"/>
              <a:ext cx="1422" cy="573"/>
              <a:chOff x="3542" y="877"/>
              <a:chExt cx="1422" cy="573"/>
            </a:xfrm>
          </p:grpSpPr>
          <p:sp>
            <p:nvSpPr>
              <p:cNvPr id="1240" name="Google Shape;1240;p41"/>
              <p:cNvSpPr txBox="1"/>
              <p:nvPr/>
            </p:nvSpPr>
            <p:spPr>
              <a:xfrm>
                <a:off x="3542" y="1037"/>
                <a:ext cx="1422" cy="4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cwnd = cwnd + MSS    (MSS/cwnd)</a:t>
                </a:r>
                <a:endParaRPr/>
              </a:p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dupACKcount = 0</a:t>
                </a:r>
                <a:endParaRPr/>
              </a:p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000">
                    <a:solidFill>
                      <a:srgbClr val="000099"/>
                    </a:solidFill>
                    <a:latin typeface="Arial"/>
                    <a:ea typeface="Arial"/>
                    <a:cs typeface="Arial"/>
                    <a:sym typeface="Arial"/>
                  </a:rPr>
                  <a:t>transmit new segment(s), as allowed</a:t>
                </a:r>
                <a:endParaRPr/>
              </a:p>
              <a:p>
                <a:pPr indent="0" lvl="0" marL="0" marR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241" name="Google Shape;1241;p41"/>
              <p:cNvCxnSpPr/>
              <p:nvPr/>
            </p:nvCxnSpPr>
            <p:spPr>
              <a:xfrm>
                <a:off x="3625" y="1045"/>
                <a:ext cx="886" cy="9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42" name="Google Shape;1242;p41"/>
              <p:cNvSpPr txBox="1"/>
              <p:nvPr/>
            </p:nvSpPr>
            <p:spPr>
              <a:xfrm>
                <a:off x="3573" y="877"/>
                <a:ext cx="881" cy="1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000">
                    <a:solidFill>
                      <a:srgbClr val="0000FF"/>
                    </a:solidFill>
                    <a:latin typeface="Arial"/>
                    <a:ea typeface="Arial"/>
                    <a:cs typeface="Arial"/>
                    <a:sym typeface="Arial"/>
                  </a:rPr>
                  <a:t>new ACK</a:t>
                </a:r>
                <a:endParaRPr/>
              </a:p>
            </p:txBody>
          </p:sp>
          <p:sp>
            <p:nvSpPr>
              <p:cNvPr id="1243" name="Google Shape;1243;p41"/>
              <p:cNvSpPr txBox="1"/>
              <p:nvPr/>
            </p:nvSpPr>
            <p:spPr>
              <a:xfrm>
                <a:off x="4311" y="904"/>
                <a:ext cx="164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.</a:t>
                </a:r>
                <a:endParaRPr/>
              </a:p>
            </p:txBody>
          </p:sp>
        </p:grpSp>
        <p:sp>
          <p:nvSpPr>
            <p:cNvPr id="1244" name="Google Shape;1244;p41"/>
            <p:cNvSpPr/>
            <p:nvPr/>
          </p:nvSpPr>
          <p:spPr>
            <a:xfrm rot="9705213">
              <a:off x="4212" y="1145"/>
              <a:ext cx="333" cy="452"/>
            </a:xfrm>
            <a:custGeom>
              <a:rect b="b" l="l" r="r" t="t"/>
              <a:pathLst>
                <a:path extrusionOk="0" h="452" w="376">
                  <a:moveTo>
                    <a:pt x="376" y="306"/>
                  </a:moveTo>
                  <a:cubicBezTo>
                    <a:pt x="332" y="380"/>
                    <a:pt x="164" y="452"/>
                    <a:pt x="82" y="269"/>
                  </a:cubicBezTo>
                  <a:cubicBezTo>
                    <a:pt x="0" y="86"/>
                    <a:pt x="66" y="18"/>
                    <a:pt x="208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45" name="Google Shape;1245;p41"/>
            <p:cNvGrpSpPr/>
            <p:nvPr/>
          </p:nvGrpSpPr>
          <p:grpSpPr>
            <a:xfrm>
              <a:off x="4509" y="1909"/>
              <a:ext cx="700" cy="367"/>
              <a:chOff x="4274" y="2922"/>
              <a:chExt cx="700" cy="367"/>
            </a:xfrm>
          </p:grpSpPr>
          <p:sp>
            <p:nvSpPr>
              <p:cNvPr id="1246" name="Google Shape;1246;p41"/>
              <p:cNvSpPr txBox="1"/>
              <p:nvPr/>
            </p:nvSpPr>
            <p:spPr>
              <a:xfrm>
                <a:off x="4274" y="3062"/>
                <a:ext cx="700" cy="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dupACKcount++</a:t>
                </a:r>
                <a:endParaRPr/>
              </a:p>
              <a:p>
                <a:pPr indent="0" lvl="0" marL="0" marR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247" name="Google Shape;1247;p41"/>
              <p:cNvCxnSpPr/>
              <p:nvPr/>
            </p:nvCxnSpPr>
            <p:spPr>
              <a:xfrm>
                <a:off x="4353" y="3071"/>
                <a:ext cx="535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48" name="Google Shape;1248;p41"/>
              <p:cNvSpPr txBox="1"/>
              <p:nvPr/>
            </p:nvSpPr>
            <p:spPr>
              <a:xfrm>
                <a:off x="4295" y="2922"/>
                <a:ext cx="620" cy="1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000">
                    <a:solidFill>
                      <a:srgbClr val="0000FF"/>
                    </a:solidFill>
                    <a:latin typeface="Arial"/>
                    <a:ea typeface="Arial"/>
                    <a:cs typeface="Arial"/>
                    <a:sym typeface="Arial"/>
                  </a:rPr>
                  <a:t>duplicate ACK</a:t>
                </a:r>
                <a:endParaRPr/>
              </a:p>
            </p:txBody>
          </p:sp>
        </p:grpSp>
        <p:sp>
          <p:nvSpPr>
            <p:cNvPr id="1249" name="Google Shape;1249;p41"/>
            <p:cNvSpPr/>
            <p:nvPr/>
          </p:nvSpPr>
          <p:spPr>
            <a:xfrm rot="-7516021">
              <a:off x="4290" y="1673"/>
              <a:ext cx="333" cy="452"/>
            </a:xfrm>
            <a:custGeom>
              <a:rect b="b" l="l" r="r" t="t"/>
              <a:pathLst>
                <a:path extrusionOk="0" h="452" w="376">
                  <a:moveTo>
                    <a:pt x="376" y="306"/>
                  </a:moveTo>
                  <a:cubicBezTo>
                    <a:pt x="332" y="380"/>
                    <a:pt x="164" y="452"/>
                    <a:pt x="82" y="269"/>
                  </a:cubicBezTo>
                  <a:cubicBezTo>
                    <a:pt x="0" y="86"/>
                    <a:pt x="66" y="18"/>
                    <a:pt x="208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0" name="Google Shape;1250;p41"/>
          <p:cNvGrpSpPr/>
          <p:nvPr/>
        </p:nvGrpSpPr>
        <p:grpSpPr>
          <a:xfrm>
            <a:off x="4029075" y="5043488"/>
            <a:ext cx="3279775" cy="1717675"/>
            <a:chOff x="2538" y="2960"/>
            <a:chExt cx="2066" cy="1082"/>
          </a:xfrm>
        </p:grpSpPr>
        <p:grpSp>
          <p:nvGrpSpPr>
            <p:cNvPr id="1251" name="Google Shape;1251;p41"/>
            <p:cNvGrpSpPr/>
            <p:nvPr/>
          </p:nvGrpSpPr>
          <p:grpSpPr>
            <a:xfrm>
              <a:off x="2538" y="2960"/>
              <a:ext cx="800" cy="754"/>
              <a:chOff x="2454" y="3045"/>
              <a:chExt cx="800" cy="754"/>
            </a:xfrm>
          </p:grpSpPr>
          <p:sp>
            <p:nvSpPr>
              <p:cNvPr id="1252" name="Google Shape;1252;p41"/>
              <p:cNvSpPr/>
              <p:nvPr/>
            </p:nvSpPr>
            <p:spPr>
              <a:xfrm>
                <a:off x="2454" y="3045"/>
                <a:ext cx="800" cy="754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2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3" name="Google Shape;1253;p41"/>
              <p:cNvSpPr txBox="1"/>
              <p:nvPr/>
            </p:nvSpPr>
            <p:spPr>
              <a:xfrm>
                <a:off x="2796" y="3212"/>
                <a:ext cx="156" cy="4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endParaRPr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4" name="Google Shape;1254;p41"/>
              <p:cNvSpPr txBox="1"/>
              <p:nvPr/>
            </p:nvSpPr>
            <p:spPr>
              <a:xfrm>
                <a:off x="2510" y="3204"/>
                <a:ext cx="708" cy="5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fast</a:t>
                </a:r>
                <a:endParaRPr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recovery </a:t>
                </a:r>
                <a:endParaRPr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55" name="Google Shape;1255;p41"/>
            <p:cNvSpPr/>
            <p:nvPr/>
          </p:nvSpPr>
          <p:spPr>
            <a:xfrm>
              <a:off x="2775" y="3708"/>
              <a:ext cx="384" cy="161"/>
            </a:xfrm>
            <a:custGeom>
              <a:rect b="b" l="l" r="r" t="t"/>
              <a:pathLst>
                <a:path extrusionOk="0" h="161" w="384">
                  <a:moveTo>
                    <a:pt x="317" y="0"/>
                  </a:moveTo>
                  <a:cubicBezTo>
                    <a:pt x="384" y="42"/>
                    <a:pt x="378" y="149"/>
                    <a:pt x="189" y="155"/>
                  </a:cubicBezTo>
                  <a:cubicBezTo>
                    <a:pt x="0" y="161"/>
                    <a:pt x="3" y="87"/>
                    <a:pt x="59" y="13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56" name="Google Shape;1256;p41"/>
            <p:cNvGrpSpPr/>
            <p:nvPr/>
          </p:nvGrpSpPr>
          <p:grpSpPr>
            <a:xfrm>
              <a:off x="3191" y="3592"/>
              <a:ext cx="1413" cy="450"/>
              <a:chOff x="3542" y="3496"/>
              <a:chExt cx="1413" cy="450"/>
            </a:xfrm>
          </p:grpSpPr>
          <p:sp>
            <p:nvSpPr>
              <p:cNvPr id="1257" name="Google Shape;1257;p41"/>
              <p:cNvSpPr txBox="1"/>
              <p:nvPr/>
            </p:nvSpPr>
            <p:spPr>
              <a:xfrm>
                <a:off x="3546" y="3632"/>
                <a:ext cx="1409" cy="3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cwnd = cwnd + MSS</a:t>
                </a:r>
                <a:endParaRPr/>
              </a:p>
              <a:p>
                <a:pPr indent="0" lvl="0" marL="0" marR="0" rtl="0" algn="l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000">
                    <a:solidFill>
                      <a:srgbClr val="000099"/>
                    </a:solidFill>
                    <a:latin typeface="Arial"/>
                    <a:ea typeface="Arial"/>
                    <a:cs typeface="Arial"/>
                    <a:sym typeface="Arial"/>
                  </a:rPr>
                  <a:t>transmit new segment(s), as allowed</a:t>
                </a:r>
                <a:endParaRPr/>
              </a:p>
              <a:p>
                <a:pPr indent="0" lvl="0" marL="0" marR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120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258" name="Google Shape;1258;p41"/>
              <p:cNvCxnSpPr/>
              <p:nvPr/>
            </p:nvCxnSpPr>
            <p:spPr>
              <a:xfrm>
                <a:off x="3600" y="3645"/>
                <a:ext cx="535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59" name="Google Shape;1259;p41"/>
              <p:cNvSpPr txBox="1"/>
              <p:nvPr/>
            </p:nvSpPr>
            <p:spPr>
              <a:xfrm>
                <a:off x="3542" y="3496"/>
                <a:ext cx="620" cy="1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000">
                    <a:solidFill>
                      <a:srgbClr val="0000FF"/>
                    </a:solidFill>
                    <a:latin typeface="Arial"/>
                    <a:ea typeface="Arial"/>
                    <a:cs typeface="Arial"/>
                    <a:sym typeface="Arial"/>
                  </a:rPr>
                  <a:t>duplicate ACK</a:t>
                </a:r>
                <a:endParaRPr/>
              </a:p>
            </p:txBody>
          </p:sp>
        </p:grpSp>
      </p:grpSp>
      <p:grpSp>
        <p:nvGrpSpPr>
          <p:cNvPr id="1260" name="Google Shape;1260;p41"/>
          <p:cNvGrpSpPr/>
          <p:nvPr/>
        </p:nvGrpSpPr>
        <p:grpSpPr>
          <a:xfrm>
            <a:off x="928688" y="3724275"/>
            <a:ext cx="3724275" cy="1927225"/>
            <a:chOff x="585" y="2129"/>
            <a:chExt cx="2346" cy="1214"/>
          </a:xfrm>
        </p:grpSpPr>
        <p:grpSp>
          <p:nvGrpSpPr>
            <p:cNvPr id="1261" name="Google Shape;1261;p41"/>
            <p:cNvGrpSpPr/>
            <p:nvPr/>
          </p:nvGrpSpPr>
          <p:grpSpPr>
            <a:xfrm>
              <a:off x="585" y="2818"/>
              <a:ext cx="1095" cy="525"/>
              <a:chOff x="444" y="2768"/>
              <a:chExt cx="1095" cy="525"/>
            </a:xfrm>
          </p:grpSpPr>
          <p:sp>
            <p:nvSpPr>
              <p:cNvPr id="1262" name="Google Shape;1262;p41"/>
              <p:cNvSpPr txBox="1"/>
              <p:nvPr/>
            </p:nvSpPr>
            <p:spPr>
              <a:xfrm>
                <a:off x="444" y="2912"/>
                <a:ext cx="1091" cy="3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ssthresh= cwnd/2</a:t>
                </a:r>
                <a:endParaRPr/>
              </a:p>
              <a:p>
                <a:pPr indent="0" lvl="0" marL="0" marR="0" rtl="0" algn="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cwnd = ssthresh + 3</a:t>
                </a:r>
                <a:endParaRPr/>
              </a:p>
              <a:p>
                <a:pPr indent="0" lvl="0" marL="0" marR="0" rtl="0" algn="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000">
                    <a:solidFill>
                      <a:srgbClr val="000099"/>
                    </a:solidFill>
                    <a:latin typeface="Arial"/>
                    <a:ea typeface="Arial"/>
                    <a:cs typeface="Arial"/>
                    <a:sym typeface="Arial"/>
                  </a:rPr>
                  <a:t>retransmit missing segment</a:t>
                </a:r>
                <a:endParaRPr/>
              </a:p>
              <a:p>
                <a:pPr indent="0" lvl="0" marL="0" marR="0" rtl="0" algn="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120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263" name="Google Shape;1263;p41"/>
              <p:cNvCxnSpPr/>
              <p:nvPr/>
            </p:nvCxnSpPr>
            <p:spPr>
              <a:xfrm>
                <a:off x="925" y="2913"/>
                <a:ext cx="535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64" name="Google Shape;1264;p41"/>
              <p:cNvSpPr txBox="1"/>
              <p:nvPr/>
            </p:nvSpPr>
            <p:spPr>
              <a:xfrm>
                <a:off x="751" y="2768"/>
                <a:ext cx="788" cy="1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000">
                    <a:solidFill>
                      <a:srgbClr val="0000FF"/>
                    </a:solidFill>
                    <a:latin typeface="Arial"/>
                    <a:ea typeface="Arial"/>
                    <a:cs typeface="Arial"/>
                    <a:sym typeface="Arial"/>
                  </a:rPr>
                  <a:t>dupACKcount == 3</a:t>
                </a:r>
                <a:endParaRPr/>
              </a:p>
            </p:txBody>
          </p:sp>
        </p:grpSp>
        <p:grpSp>
          <p:nvGrpSpPr>
            <p:cNvPr id="1265" name="Google Shape;1265;p41"/>
            <p:cNvGrpSpPr/>
            <p:nvPr/>
          </p:nvGrpSpPr>
          <p:grpSpPr>
            <a:xfrm>
              <a:off x="1813" y="2454"/>
              <a:ext cx="1118" cy="519"/>
              <a:chOff x="419" y="2872"/>
              <a:chExt cx="1118" cy="519"/>
            </a:xfrm>
          </p:grpSpPr>
          <p:sp>
            <p:nvSpPr>
              <p:cNvPr id="1266" name="Google Shape;1266;p41"/>
              <p:cNvSpPr txBox="1"/>
              <p:nvPr/>
            </p:nvSpPr>
            <p:spPr>
              <a:xfrm>
                <a:off x="439" y="2872"/>
                <a:ext cx="377" cy="1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000">
                    <a:solidFill>
                      <a:srgbClr val="0000FF"/>
                    </a:solidFill>
                    <a:latin typeface="Arial"/>
                    <a:ea typeface="Arial"/>
                    <a:cs typeface="Arial"/>
                    <a:sym typeface="Arial"/>
                  </a:rPr>
                  <a:t>timeout</a:t>
                </a:r>
                <a:endParaRPr/>
              </a:p>
            </p:txBody>
          </p:sp>
          <p:sp>
            <p:nvSpPr>
              <p:cNvPr id="1267" name="Google Shape;1267;p41"/>
              <p:cNvSpPr txBox="1"/>
              <p:nvPr/>
            </p:nvSpPr>
            <p:spPr>
              <a:xfrm>
                <a:off x="419" y="2989"/>
                <a:ext cx="1118" cy="4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ssthresh = cwnd/2</a:t>
                </a:r>
                <a:endParaRPr/>
              </a:p>
              <a:p>
                <a:pPr indent="0" lvl="0" marL="0" marR="0" rtl="0" algn="l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cwnd = 1 </a:t>
                </a:r>
                <a:endParaRPr/>
              </a:p>
              <a:p>
                <a:pPr indent="0" lvl="0" marL="0" marR="0" rtl="0" algn="l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dupACKcount = 0</a:t>
                </a:r>
                <a:endParaRPr/>
              </a:p>
              <a:p>
                <a:pPr indent="0" lvl="0" marL="0" marR="0" rtl="0" algn="l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000">
                    <a:solidFill>
                      <a:srgbClr val="000099"/>
                    </a:solidFill>
                    <a:latin typeface="Arial"/>
                    <a:ea typeface="Arial"/>
                    <a:cs typeface="Arial"/>
                    <a:sym typeface="Arial"/>
                  </a:rPr>
                  <a:t>retransmit missing segment</a:t>
                </a:r>
                <a:r>
                  <a:rPr i="0" lang="en-US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endParaRPr/>
              </a:p>
            </p:txBody>
          </p:sp>
          <p:cxnSp>
            <p:nvCxnSpPr>
              <p:cNvPr id="1268" name="Google Shape;1268;p41"/>
              <p:cNvCxnSpPr/>
              <p:nvPr/>
            </p:nvCxnSpPr>
            <p:spPr>
              <a:xfrm>
                <a:off x="471" y="3014"/>
                <a:ext cx="697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269" name="Google Shape;1269;p41"/>
            <p:cNvSpPr/>
            <p:nvPr/>
          </p:nvSpPr>
          <p:spPr>
            <a:xfrm>
              <a:off x="1722" y="2129"/>
              <a:ext cx="740" cy="1146"/>
            </a:xfrm>
            <a:custGeom>
              <a:rect b="b" l="l" r="r" t="t"/>
              <a:pathLst>
                <a:path extrusionOk="0" h="1146" w="740">
                  <a:moveTo>
                    <a:pt x="0" y="0"/>
                  </a:moveTo>
                  <a:lnTo>
                    <a:pt x="0" y="1146"/>
                  </a:lnTo>
                  <a:lnTo>
                    <a:pt x="740" y="1146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41"/>
            <p:cNvSpPr/>
            <p:nvPr/>
          </p:nvSpPr>
          <p:spPr>
            <a:xfrm>
              <a:off x="1791" y="2146"/>
              <a:ext cx="700" cy="1051"/>
            </a:xfrm>
            <a:custGeom>
              <a:rect b="b" l="l" r="r" t="t"/>
              <a:pathLst>
                <a:path extrusionOk="0" h="1051" w="700">
                  <a:moveTo>
                    <a:pt x="700" y="1051"/>
                  </a:moveTo>
                  <a:lnTo>
                    <a:pt x="0" y="1051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1" name="Google Shape;1271;p41"/>
          <p:cNvGrpSpPr/>
          <p:nvPr/>
        </p:nvGrpSpPr>
        <p:grpSpPr>
          <a:xfrm>
            <a:off x="5351463" y="3716338"/>
            <a:ext cx="2921000" cy="1916112"/>
            <a:chOff x="3371" y="2124"/>
            <a:chExt cx="1840" cy="1207"/>
          </a:xfrm>
        </p:grpSpPr>
        <p:grpSp>
          <p:nvGrpSpPr>
            <p:cNvPr id="1272" name="Google Shape;1272;p41"/>
            <p:cNvGrpSpPr/>
            <p:nvPr/>
          </p:nvGrpSpPr>
          <p:grpSpPr>
            <a:xfrm>
              <a:off x="4120" y="2796"/>
              <a:ext cx="1091" cy="535"/>
              <a:chOff x="4142" y="2802"/>
              <a:chExt cx="1091" cy="535"/>
            </a:xfrm>
          </p:grpSpPr>
          <p:sp>
            <p:nvSpPr>
              <p:cNvPr id="1273" name="Google Shape;1273;p41"/>
              <p:cNvSpPr txBox="1"/>
              <p:nvPr/>
            </p:nvSpPr>
            <p:spPr>
              <a:xfrm>
                <a:off x="4142" y="2956"/>
                <a:ext cx="1091" cy="3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ssthresh= cwnd/2</a:t>
                </a:r>
                <a:endParaRPr/>
              </a:p>
              <a:p>
                <a:pPr indent="0" lvl="0" marL="0" marR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cwnd = ssthresh + 3</a:t>
                </a:r>
                <a:endParaRPr/>
              </a:p>
              <a:p>
                <a:pPr indent="0" lvl="0" marL="0" marR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000">
                    <a:solidFill>
                      <a:srgbClr val="000099"/>
                    </a:solidFill>
                    <a:latin typeface="Arial"/>
                    <a:ea typeface="Arial"/>
                    <a:cs typeface="Arial"/>
                    <a:sym typeface="Arial"/>
                  </a:rPr>
                  <a:t>retransmit missing segment</a:t>
                </a:r>
                <a:endParaRPr/>
              </a:p>
              <a:p>
                <a:pPr indent="0" lvl="0" marL="0" marR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274" name="Google Shape;1274;p41"/>
              <p:cNvCxnSpPr/>
              <p:nvPr/>
            </p:nvCxnSpPr>
            <p:spPr>
              <a:xfrm>
                <a:off x="4211" y="2950"/>
                <a:ext cx="535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75" name="Google Shape;1275;p41"/>
              <p:cNvSpPr txBox="1"/>
              <p:nvPr/>
            </p:nvSpPr>
            <p:spPr>
              <a:xfrm>
                <a:off x="4154" y="2802"/>
                <a:ext cx="788" cy="1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000">
                    <a:solidFill>
                      <a:srgbClr val="0000FF"/>
                    </a:solidFill>
                    <a:latin typeface="Arial"/>
                    <a:ea typeface="Arial"/>
                    <a:cs typeface="Arial"/>
                    <a:sym typeface="Arial"/>
                  </a:rPr>
                  <a:t>dupACKcount == 3</a:t>
                </a:r>
                <a:endParaRPr/>
              </a:p>
            </p:txBody>
          </p:sp>
        </p:grpSp>
        <p:sp>
          <p:nvSpPr>
            <p:cNvPr id="1276" name="Google Shape;1276;p41"/>
            <p:cNvSpPr/>
            <p:nvPr/>
          </p:nvSpPr>
          <p:spPr>
            <a:xfrm flipH="1">
              <a:off x="3371" y="2124"/>
              <a:ext cx="740" cy="1146"/>
            </a:xfrm>
            <a:custGeom>
              <a:rect b="b" l="l" r="r" t="t"/>
              <a:pathLst>
                <a:path extrusionOk="0" h="1146" w="740">
                  <a:moveTo>
                    <a:pt x="0" y="0"/>
                  </a:moveTo>
                  <a:lnTo>
                    <a:pt x="0" y="1146"/>
                  </a:lnTo>
                  <a:lnTo>
                    <a:pt x="740" y="1146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7" name="Google Shape;1277;p41"/>
          <p:cNvGrpSpPr/>
          <p:nvPr/>
        </p:nvGrpSpPr>
        <p:grpSpPr>
          <a:xfrm>
            <a:off x="5186363" y="3741738"/>
            <a:ext cx="1206500" cy="1668462"/>
            <a:chOff x="3267" y="2140"/>
            <a:chExt cx="760" cy="1051"/>
          </a:xfrm>
        </p:grpSpPr>
        <p:sp>
          <p:nvSpPr>
            <p:cNvPr id="1278" name="Google Shape;1278;p41"/>
            <p:cNvSpPr/>
            <p:nvPr/>
          </p:nvSpPr>
          <p:spPr>
            <a:xfrm flipH="1">
              <a:off x="3327" y="2140"/>
              <a:ext cx="700" cy="1051"/>
            </a:xfrm>
            <a:custGeom>
              <a:rect b="b" l="l" r="r" t="t"/>
              <a:pathLst>
                <a:path extrusionOk="0" h="1051" w="700">
                  <a:moveTo>
                    <a:pt x="700" y="1051"/>
                  </a:moveTo>
                  <a:lnTo>
                    <a:pt x="0" y="1051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79" name="Google Shape;1279;p41"/>
            <p:cNvGrpSpPr/>
            <p:nvPr/>
          </p:nvGrpSpPr>
          <p:grpSpPr>
            <a:xfrm>
              <a:off x="3267" y="2649"/>
              <a:ext cx="741" cy="525"/>
              <a:chOff x="1059" y="3496"/>
              <a:chExt cx="741" cy="525"/>
            </a:xfrm>
          </p:grpSpPr>
          <p:sp>
            <p:nvSpPr>
              <p:cNvPr id="1280" name="Google Shape;1280;p41"/>
              <p:cNvSpPr txBox="1"/>
              <p:nvPr/>
            </p:nvSpPr>
            <p:spPr>
              <a:xfrm>
                <a:off x="1059" y="3640"/>
                <a:ext cx="741" cy="3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cwnd = ssthresh</a:t>
                </a:r>
                <a:endParaRPr/>
              </a:p>
              <a:p>
                <a:pPr indent="0" lvl="0" marL="0" marR="0" rtl="0" algn="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dupACKcount = 0</a:t>
                </a:r>
                <a:endParaRPr/>
              </a:p>
              <a:p>
                <a:pPr indent="0" lvl="0" marL="0" marR="0" rtl="0" algn="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r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81" name="Google Shape;1281;p41"/>
              <p:cNvGrpSpPr/>
              <p:nvPr/>
            </p:nvGrpSpPr>
            <p:grpSpPr>
              <a:xfrm>
                <a:off x="1190" y="3496"/>
                <a:ext cx="582" cy="154"/>
                <a:chOff x="1190" y="3496"/>
                <a:chExt cx="582" cy="154"/>
              </a:xfrm>
            </p:grpSpPr>
            <p:cxnSp>
              <p:nvCxnSpPr>
                <p:cNvPr id="1282" name="Google Shape;1282;p41"/>
                <p:cNvCxnSpPr/>
                <p:nvPr/>
              </p:nvCxnSpPr>
              <p:spPr>
                <a:xfrm>
                  <a:off x="1190" y="3641"/>
                  <a:ext cx="535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283" name="Google Shape;1283;p41"/>
                <p:cNvSpPr txBox="1"/>
                <p:nvPr/>
              </p:nvSpPr>
              <p:spPr>
                <a:xfrm>
                  <a:off x="1310" y="3496"/>
                  <a:ext cx="462" cy="1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i="0" lang="en-US" sz="1000">
                      <a:solidFill>
                        <a:srgbClr val="0000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New ACK</a:t>
                  </a:r>
                  <a:endParaRPr/>
                </a:p>
              </p:txBody>
            </p:sp>
          </p:grpSp>
        </p:grpSp>
      </p:grpSp>
      <p:grpSp>
        <p:nvGrpSpPr>
          <p:cNvPr id="1284" name="Google Shape;1284;p41"/>
          <p:cNvGrpSpPr/>
          <p:nvPr/>
        </p:nvGrpSpPr>
        <p:grpSpPr>
          <a:xfrm>
            <a:off x="820738" y="1708150"/>
            <a:ext cx="4886324" cy="2659063"/>
            <a:chOff x="517" y="859"/>
            <a:chExt cx="3078" cy="1675"/>
          </a:xfrm>
        </p:grpSpPr>
        <p:grpSp>
          <p:nvGrpSpPr>
            <p:cNvPr id="1285" name="Google Shape;1285;p41"/>
            <p:cNvGrpSpPr/>
            <p:nvPr/>
          </p:nvGrpSpPr>
          <p:grpSpPr>
            <a:xfrm>
              <a:off x="1329" y="1320"/>
              <a:ext cx="800" cy="754"/>
              <a:chOff x="996" y="1773"/>
              <a:chExt cx="800" cy="754"/>
            </a:xfrm>
          </p:grpSpPr>
          <p:sp>
            <p:nvSpPr>
              <p:cNvPr id="1286" name="Google Shape;1286;p41"/>
              <p:cNvSpPr/>
              <p:nvPr/>
            </p:nvSpPr>
            <p:spPr>
              <a:xfrm>
                <a:off x="996" y="1773"/>
                <a:ext cx="800" cy="754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2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87" name="Google Shape;1287;p41"/>
              <p:cNvSpPr txBox="1"/>
              <p:nvPr/>
            </p:nvSpPr>
            <p:spPr>
              <a:xfrm>
                <a:off x="1179" y="1946"/>
                <a:ext cx="444" cy="4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slow </a:t>
                </a:r>
                <a:endParaRPr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start</a:t>
                </a:r>
                <a:endParaRPr/>
              </a:p>
            </p:txBody>
          </p:sp>
        </p:grpSp>
        <p:grpSp>
          <p:nvGrpSpPr>
            <p:cNvPr id="1288" name="Google Shape;1288;p41"/>
            <p:cNvGrpSpPr/>
            <p:nvPr/>
          </p:nvGrpSpPr>
          <p:grpSpPr>
            <a:xfrm>
              <a:off x="530" y="2026"/>
              <a:ext cx="1118" cy="508"/>
              <a:chOff x="418" y="2713"/>
              <a:chExt cx="1118" cy="508"/>
            </a:xfrm>
          </p:grpSpPr>
          <p:sp>
            <p:nvSpPr>
              <p:cNvPr id="1289" name="Google Shape;1289;p41"/>
              <p:cNvSpPr txBox="1"/>
              <p:nvPr/>
            </p:nvSpPr>
            <p:spPr>
              <a:xfrm>
                <a:off x="777" y="2713"/>
                <a:ext cx="377" cy="1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000">
                    <a:solidFill>
                      <a:srgbClr val="0000FF"/>
                    </a:solidFill>
                    <a:latin typeface="Arial"/>
                    <a:ea typeface="Arial"/>
                    <a:cs typeface="Arial"/>
                    <a:sym typeface="Arial"/>
                  </a:rPr>
                  <a:t>timeout</a:t>
                </a:r>
                <a:endParaRPr/>
              </a:p>
            </p:txBody>
          </p:sp>
          <p:sp>
            <p:nvSpPr>
              <p:cNvPr id="1290" name="Google Shape;1290;p41"/>
              <p:cNvSpPr txBox="1"/>
              <p:nvPr/>
            </p:nvSpPr>
            <p:spPr>
              <a:xfrm>
                <a:off x="418" y="2840"/>
                <a:ext cx="1118" cy="3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ssthresh = cwnd/2 </a:t>
                </a:r>
                <a:endParaRPr/>
              </a:p>
              <a:p>
                <a:pPr indent="0" lvl="0" marL="0" marR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cwnd = 1 MSS</a:t>
                </a:r>
                <a:endParaRPr/>
              </a:p>
              <a:p>
                <a:pPr indent="0" lvl="0" marL="0" marR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dupACKcount = 0</a:t>
                </a:r>
                <a:endParaRPr/>
              </a:p>
              <a:p>
                <a:pPr indent="0" lvl="0" marL="0" marR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000">
                    <a:solidFill>
                      <a:srgbClr val="000099"/>
                    </a:solidFill>
                    <a:latin typeface="Arial"/>
                    <a:ea typeface="Arial"/>
                    <a:cs typeface="Arial"/>
                    <a:sym typeface="Arial"/>
                  </a:rPr>
                  <a:t>retransmit missing segment</a:t>
                </a:r>
                <a:r>
                  <a:rPr i="0" lang="en-US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endParaRPr/>
              </a:p>
            </p:txBody>
          </p:sp>
          <p:cxnSp>
            <p:nvCxnSpPr>
              <p:cNvPr id="1291" name="Google Shape;1291;p41"/>
              <p:cNvCxnSpPr/>
              <p:nvPr/>
            </p:nvCxnSpPr>
            <p:spPr>
              <a:xfrm>
                <a:off x="507" y="2845"/>
                <a:ext cx="737" cy="1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292" name="Google Shape;1292;p41"/>
            <p:cNvGrpSpPr/>
            <p:nvPr/>
          </p:nvGrpSpPr>
          <p:grpSpPr>
            <a:xfrm>
              <a:off x="2173" y="960"/>
              <a:ext cx="1422" cy="532"/>
              <a:chOff x="2683" y="798"/>
              <a:chExt cx="1422" cy="532"/>
            </a:xfrm>
          </p:grpSpPr>
          <p:sp>
            <p:nvSpPr>
              <p:cNvPr id="1293" name="Google Shape;1293;p41"/>
              <p:cNvSpPr txBox="1"/>
              <p:nvPr/>
            </p:nvSpPr>
            <p:spPr>
              <a:xfrm>
                <a:off x="2683" y="917"/>
                <a:ext cx="1422" cy="4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cwnd = cwnd+MSS</a:t>
                </a:r>
                <a:endParaRPr/>
              </a:p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dupACKcount = 0</a:t>
                </a:r>
                <a:endParaRPr/>
              </a:p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000">
                    <a:solidFill>
                      <a:srgbClr val="000099"/>
                    </a:solidFill>
                    <a:latin typeface="Arial"/>
                    <a:ea typeface="Arial"/>
                    <a:cs typeface="Arial"/>
                    <a:sym typeface="Arial"/>
                  </a:rPr>
                  <a:t>transmit new segment(s), as allowed</a:t>
                </a:r>
                <a:endParaRPr/>
              </a:p>
              <a:p>
                <a:pPr indent="0" lvl="0" marL="0" marR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294" name="Google Shape;1294;p41"/>
              <p:cNvCxnSpPr/>
              <p:nvPr/>
            </p:nvCxnSpPr>
            <p:spPr>
              <a:xfrm>
                <a:off x="2744" y="934"/>
                <a:ext cx="535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95" name="Google Shape;1295;p41"/>
              <p:cNvSpPr txBox="1"/>
              <p:nvPr/>
            </p:nvSpPr>
            <p:spPr>
              <a:xfrm>
                <a:off x="2697" y="798"/>
                <a:ext cx="448" cy="1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000">
                    <a:solidFill>
                      <a:srgbClr val="0000FF"/>
                    </a:solidFill>
                    <a:latin typeface="Arial"/>
                    <a:ea typeface="Arial"/>
                    <a:cs typeface="Arial"/>
                    <a:sym typeface="Arial"/>
                  </a:rPr>
                  <a:t>new ACK</a:t>
                </a:r>
                <a:endParaRPr/>
              </a:p>
            </p:txBody>
          </p:sp>
        </p:grpSp>
        <p:sp>
          <p:nvSpPr>
            <p:cNvPr id="1296" name="Google Shape;1296;p41"/>
            <p:cNvSpPr/>
            <p:nvPr/>
          </p:nvSpPr>
          <p:spPr>
            <a:xfrm>
              <a:off x="1601" y="1129"/>
              <a:ext cx="313" cy="201"/>
            </a:xfrm>
            <a:custGeom>
              <a:rect b="b" l="l" r="r" t="t"/>
              <a:pathLst>
                <a:path extrusionOk="0" h="201" w="313">
                  <a:moveTo>
                    <a:pt x="25" y="169"/>
                  </a:moveTo>
                  <a:cubicBezTo>
                    <a:pt x="0" y="108"/>
                    <a:pt x="5" y="0"/>
                    <a:pt x="153" y="7"/>
                  </a:cubicBezTo>
                  <a:cubicBezTo>
                    <a:pt x="302" y="12"/>
                    <a:pt x="313" y="87"/>
                    <a:pt x="258" y="201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41"/>
            <p:cNvSpPr/>
            <p:nvPr/>
          </p:nvSpPr>
          <p:spPr>
            <a:xfrm rot="2575893">
              <a:off x="1950" y="1316"/>
              <a:ext cx="313" cy="201"/>
            </a:xfrm>
            <a:custGeom>
              <a:rect b="b" l="l" r="r" t="t"/>
              <a:pathLst>
                <a:path extrusionOk="0" h="201" w="313">
                  <a:moveTo>
                    <a:pt x="25" y="169"/>
                  </a:moveTo>
                  <a:cubicBezTo>
                    <a:pt x="0" y="108"/>
                    <a:pt x="5" y="0"/>
                    <a:pt x="153" y="7"/>
                  </a:cubicBezTo>
                  <a:cubicBezTo>
                    <a:pt x="302" y="12"/>
                    <a:pt x="313" y="87"/>
                    <a:pt x="258" y="201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98" name="Google Shape;1298;p41"/>
            <p:cNvGrpSpPr/>
            <p:nvPr/>
          </p:nvGrpSpPr>
          <p:grpSpPr>
            <a:xfrm>
              <a:off x="1465" y="859"/>
              <a:ext cx="700" cy="367"/>
              <a:chOff x="4274" y="2922"/>
              <a:chExt cx="700" cy="367"/>
            </a:xfrm>
          </p:grpSpPr>
          <p:sp>
            <p:nvSpPr>
              <p:cNvPr id="1299" name="Google Shape;1299;p41"/>
              <p:cNvSpPr txBox="1"/>
              <p:nvPr/>
            </p:nvSpPr>
            <p:spPr>
              <a:xfrm>
                <a:off x="4274" y="3062"/>
                <a:ext cx="700" cy="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dupACKcount++</a:t>
                </a:r>
                <a:endParaRPr/>
              </a:p>
              <a:p>
                <a:pPr indent="0" lvl="0" marL="0" marR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300" name="Google Shape;1300;p41"/>
              <p:cNvCxnSpPr/>
              <p:nvPr/>
            </p:nvCxnSpPr>
            <p:spPr>
              <a:xfrm>
                <a:off x="4353" y="3071"/>
                <a:ext cx="535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01" name="Google Shape;1301;p41"/>
              <p:cNvSpPr txBox="1"/>
              <p:nvPr/>
            </p:nvSpPr>
            <p:spPr>
              <a:xfrm>
                <a:off x="4295" y="2922"/>
                <a:ext cx="620" cy="1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000">
                    <a:solidFill>
                      <a:srgbClr val="0000FF"/>
                    </a:solidFill>
                    <a:latin typeface="Arial"/>
                    <a:ea typeface="Arial"/>
                    <a:cs typeface="Arial"/>
                    <a:sym typeface="Arial"/>
                  </a:rPr>
                  <a:t>duplicate ACK</a:t>
                </a:r>
                <a:endParaRPr/>
              </a:p>
            </p:txBody>
          </p:sp>
        </p:grpSp>
        <p:sp>
          <p:nvSpPr>
            <p:cNvPr id="1302" name="Google Shape;1302;p41"/>
            <p:cNvSpPr/>
            <p:nvPr/>
          </p:nvSpPr>
          <p:spPr>
            <a:xfrm rot="-8222029">
              <a:off x="1204" y="1903"/>
              <a:ext cx="313" cy="201"/>
            </a:xfrm>
            <a:custGeom>
              <a:rect b="b" l="l" r="r" t="t"/>
              <a:pathLst>
                <a:path extrusionOk="0" h="201" w="313">
                  <a:moveTo>
                    <a:pt x="25" y="169"/>
                  </a:moveTo>
                  <a:cubicBezTo>
                    <a:pt x="0" y="108"/>
                    <a:pt x="5" y="0"/>
                    <a:pt x="153" y="7"/>
                  </a:cubicBezTo>
                  <a:cubicBezTo>
                    <a:pt x="302" y="12"/>
                    <a:pt x="313" y="87"/>
                    <a:pt x="258" y="201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03" name="Google Shape;1303;p41"/>
            <p:cNvCxnSpPr/>
            <p:nvPr/>
          </p:nvCxnSpPr>
          <p:spPr>
            <a:xfrm>
              <a:off x="536" y="1649"/>
              <a:ext cx="752" cy="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  <p:grpSp>
          <p:nvGrpSpPr>
            <p:cNvPr id="1304" name="Google Shape;1304;p41"/>
            <p:cNvGrpSpPr/>
            <p:nvPr/>
          </p:nvGrpSpPr>
          <p:grpSpPr>
            <a:xfrm>
              <a:off x="517" y="1255"/>
              <a:ext cx="741" cy="416"/>
              <a:chOff x="539" y="936"/>
              <a:chExt cx="741" cy="416"/>
            </a:xfrm>
          </p:grpSpPr>
          <p:sp>
            <p:nvSpPr>
              <p:cNvPr id="1305" name="Google Shape;1305;p41"/>
              <p:cNvSpPr txBox="1"/>
              <p:nvPr/>
            </p:nvSpPr>
            <p:spPr>
              <a:xfrm>
                <a:off x="816" y="936"/>
                <a:ext cx="171" cy="1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000">
                    <a:solidFill>
                      <a:srgbClr val="0000FF"/>
                    </a:solidFill>
                    <a:latin typeface="Noto Sans Symbols"/>
                    <a:ea typeface="Noto Sans Symbols"/>
                    <a:cs typeface="Noto Sans Symbols"/>
                    <a:sym typeface="Noto Sans Symbols"/>
                  </a:rPr>
                  <a:t>Λ</a:t>
                </a:r>
                <a:endParaRPr/>
              </a:p>
            </p:txBody>
          </p:sp>
          <p:sp>
            <p:nvSpPr>
              <p:cNvPr id="1306" name="Google Shape;1306;p41"/>
              <p:cNvSpPr txBox="1"/>
              <p:nvPr/>
            </p:nvSpPr>
            <p:spPr>
              <a:xfrm>
                <a:off x="539" y="1063"/>
                <a:ext cx="741" cy="2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cwnd = 1 MSS</a:t>
                </a:r>
                <a:endParaRPr/>
              </a:p>
              <a:p>
                <a:pPr indent="0" lvl="0" marL="0" marR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ssthresh = 64 KB</a:t>
                </a:r>
                <a:endParaRPr/>
              </a:p>
              <a:p>
                <a:pPr indent="0" lvl="0" marL="0" marR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dupACKcount = 0</a:t>
                </a:r>
                <a:endParaRPr i="0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307" name="Google Shape;1307;p41"/>
              <p:cNvCxnSpPr/>
              <p:nvPr/>
            </p:nvCxnSpPr>
            <p:spPr>
              <a:xfrm>
                <a:off x="641" y="1078"/>
                <a:ext cx="535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308" name="Google Shape;1308;p41"/>
          <p:cNvGrpSpPr/>
          <p:nvPr/>
        </p:nvGrpSpPr>
        <p:grpSpPr>
          <a:xfrm>
            <a:off x="804863" y="3144838"/>
            <a:ext cx="3167062" cy="1312862"/>
            <a:chOff x="509" y="1766"/>
            <a:chExt cx="1995" cy="827"/>
          </a:xfrm>
        </p:grpSpPr>
        <p:pic>
          <p:nvPicPr>
            <p:cNvPr id="1309" name="Google Shape;1309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509" y="1992"/>
              <a:ext cx="262" cy="2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0" name="Google Shape;1310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2242" y="1766"/>
              <a:ext cx="262" cy="2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1" name="Google Shape;1311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2164" y="2348"/>
              <a:ext cx="262" cy="2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12" name="Google Shape;1312;p41"/>
          <p:cNvGrpSpPr/>
          <p:nvPr/>
        </p:nvGrpSpPr>
        <p:grpSpPr>
          <a:xfrm>
            <a:off x="3502025" y="1371600"/>
            <a:ext cx="4333875" cy="3243263"/>
            <a:chOff x="2205" y="641"/>
            <a:chExt cx="2730" cy="2043"/>
          </a:xfrm>
        </p:grpSpPr>
        <p:grpSp>
          <p:nvGrpSpPr>
            <p:cNvPr id="1313" name="Google Shape;1313;p41"/>
            <p:cNvGrpSpPr/>
            <p:nvPr/>
          </p:nvGrpSpPr>
          <p:grpSpPr>
            <a:xfrm>
              <a:off x="3381" y="2381"/>
              <a:ext cx="583" cy="303"/>
              <a:chOff x="1166" y="3601"/>
              <a:chExt cx="583" cy="303"/>
            </a:xfrm>
          </p:grpSpPr>
          <p:grpSp>
            <p:nvGrpSpPr>
              <p:cNvPr id="1314" name="Google Shape;1314;p41"/>
              <p:cNvGrpSpPr/>
              <p:nvPr/>
            </p:nvGrpSpPr>
            <p:grpSpPr>
              <a:xfrm>
                <a:off x="1166" y="3601"/>
                <a:ext cx="583" cy="303"/>
                <a:chOff x="990" y="4570"/>
                <a:chExt cx="597" cy="380"/>
              </a:xfrm>
            </p:grpSpPr>
            <p:pic>
              <p:nvPicPr>
                <p:cNvPr id="1315" name="Google Shape;1315;p4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990" y="4570"/>
                  <a:ext cx="597" cy="3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316" name="Google Shape;1316;p41"/>
                <p:cNvSpPr/>
                <p:nvPr/>
              </p:nvSpPr>
              <p:spPr>
                <a:xfrm>
                  <a:off x="1124" y="4679"/>
                  <a:ext cx="358" cy="148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i="0" sz="2400">
                    <a:solidFill>
                      <a:schemeClr val="dk1"/>
                    </a:solidFill>
                    <a:latin typeface="Tahoma"/>
                    <a:ea typeface="Tahoma"/>
                    <a:cs typeface="Tahoma"/>
                    <a:sym typeface="Tahoma"/>
                  </a:endParaRPr>
                </a:p>
              </p:txBody>
            </p:sp>
          </p:grpSp>
          <p:sp>
            <p:nvSpPr>
              <p:cNvPr id="1317" name="Google Shape;1317;p41"/>
              <p:cNvSpPr txBox="1"/>
              <p:nvPr/>
            </p:nvSpPr>
            <p:spPr>
              <a:xfrm>
                <a:off x="1274" y="3633"/>
                <a:ext cx="397" cy="2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200">
                    <a:solidFill>
                      <a:schemeClr val="accent2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New</a:t>
                </a:r>
                <a:endParaRPr/>
              </a:p>
              <a:p>
                <a:pPr indent="0" lvl="0" marL="0" marR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200">
                    <a:solidFill>
                      <a:schemeClr val="accent2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ACK!</a:t>
                </a:r>
                <a:endParaRPr/>
              </a:p>
            </p:txBody>
          </p:sp>
        </p:grpSp>
        <p:grpSp>
          <p:nvGrpSpPr>
            <p:cNvPr id="1318" name="Google Shape;1318;p41"/>
            <p:cNvGrpSpPr/>
            <p:nvPr/>
          </p:nvGrpSpPr>
          <p:grpSpPr>
            <a:xfrm>
              <a:off x="2205" y="700"/>
              <a:ext cx="583" cy="303"/>
              <a:chOff x="1166" y="3601"/>
              <a:chExt cx="583" cy="303"/>
            </a:xfrm>
          </p:grpSpPr>
          <p:grpSp>
            <p:nvGrpSpPr>
              <p:cNvPr id="1319" name="Google Shape;1319;p41"/>
              <p:cNvGrpSpPr/>
              <p:nvPr/>
            </p:nvGrpSpPr>
            <p:grpSpPr>
              <a:xfrm>
                <a:off x="1166" y="3601"/>
                <a:ext cx="583" cy="303"/>
                <a:chOff x="990" y="4570"/>
                <a:chExt cx="597" cy="380"/>
              </a:xfrm>
            </p:grpSpPr>
            <p:pic>
              <p:nvPicPr>
                <p:cNvPr id="1320" name="Google Shape;1320;p4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990" y="4570"/>
                  <a:ext cx="597" cy="3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321" name="Google Shape;1321;p41"/>
                <p:cNvSpPr/>
                <p:nvPr/>
              </p:nvSpPr>
              <p:spPr>
                <a:xfrm>
                  <a:off x="1124" y="4679"/>
                  <a:ext cx="358" cy="148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i="0" sz="2400">
                    <a:solidFill>
                      <a:schemeClr val="dk1"/>
                    </a:solidFill>
                    <a:latin typeface="Tahoma"/>
                    <a:ea typeface="Tahoma"/>
                    <a:cs typeface="Tahoma"/>
                    <a:sym typeface="Tahoma"/>
                  </a:endParaRPr>
                </a:p>
              </p:txBody>
            </p:sp>
          </p:grpSp>
          <p:sp>
            <p:nvSpPr>
              <p:cNvPr id="1322" name="Google Shape;1322;p41"/>
              <p:cNvSpPr txBox="1"/>
              <p:nvPr/>
            </p:nvSpPr>
            <p:spPr>
              <a:xfrm>
                <a:off x="1274" y="3633"/>
                <a:ext cx="397" cy="2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200">
                    <a:solidFill>
                      <a:schemeClr val="accent2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New</a:t>
                </a:r>
                <a:endParaRPr/>
              </a:p>
              <a:p>
                <a:pPr indent="0" lvl="0" marL="0" marR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200">
                    <a:solidFill>
                      <a:schemeClr val="accent2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ACK!</a:t>
                </a:r>
                <a:endParaRPr/>
              </a:p>
            </p:txBody>
          </p:sp>
        </p:grpSp>
        <p:grpSp>
          <p:nvGrpSpPr>
            <p:cNvPr id="1323" name="Google Shape;1323;p41"/>
            <p:cNvGrpSpPr/>
            <p:nvPr/>
          </p:nvGrpSpPr>
          <p:grpSpPr>
            <a:xfrm>
              <a:off x="4352" y="641"/>
              <a:ext cx="583" cy="303"/>
              <a:chOff x="1166" y="3601"/>
              <a:chExt cx="583" cy="303"/>
            </a:xfrm>
          </p:grpSpPr>
          <p:grpSp>
            <p:nvGrpSpPr>
              <p:cNvPr id="1324" name="Google Shape;1324;p41"/>
              <p:cNvGrpSpPr/>
              <p:nvPr/>
            </p:nvGrpSpPr>
            <p:grpSpPr>
              <a:xfrm>
                <a:off x="1166" y="3601"/>
                <a:ext cx="583" cy="303"/>
                <a:chOff x="990" y="4570"/>
                <a:chExt cx="597" cy="380"/>
              </a:xfrm>
            </p:grpSpPr>
            <p:pic>
              <p:nvPicPr>
                <p:cNvPr id="1325" name="Google Shape;1325;p4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990" y="4570"/>
                  <a:ext cx="597" cy="3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326" name="Google Shape;1326;p41"/>
                <p:cNvSpPr/>
                <p:nvPr/>
              </p:nvSpPr>
              <p:spPr>
                <a:xfrm>
                  <a:off x="1124" y="4679"/>
                  <a:ext cx="358" cy="148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i="0" sz="2400">
                    <a:solidFill>
                      <a:schemeClr val="dk1"/>
                    </a:solidFill>
                    <a:latin typeface="Tahoma"/>
                    <a:ea typeface="Tahoma"/>
                    <a:cs typeface="Tahoma"/>
                    <a:sym typeface="Tahoma"/>
                  </a:endParaRPr>
                </a:p>
              </p:txBody>
            </p:sp>
          </p:grpSp>
          <p:sp>
            <p:nvSpPr>
              <p:cNvPr id="1327" name="Google Shape;1327;p41"/>
              <p:cNvSpPr txBox="1"/>
              <p:nvPr/>
            </p:nvSpPr>
            <p:spPr>
              <a:xfrm>
                <a:off x="1274" y="3633"/>
                <a:ext cx="397" cy="2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200">
                    <a:solidFill>
                      <a:schemeClr val="accent2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New</a:t>
                </a:r>
                <a:endParaRPr/>
              </a:p>
              <a:p>
                <a:pPr indent="0" lvl="0" marL="0" marR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200">
                    <a:solidFill>
                      <a:schemeClr val="accent2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ACK!</a:t>
                </a:r>
                <a:endParaRPr/>
              </a:p>
            </p:txBody>
          </p:sp>
        </p:grpSp>
      </p:grpSp>
      <p:pic>
        <p:nvPicPr>
          <p:cNvPr descr="underline_base" id="1328" name="Google Shape;1328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6238" y="828675"/>
            <a:ext cx="7313612" cy="173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42"/>
          <p:cNvSpPr/>
          <p:nvPr/>
        </p:nvSpPr>
        <p:spPr>
          <a:xfrm>
            <a:off x="4806156" y="3528221"/>
            <a:ext cx="3795713" cy="611187"/>
          </a:xfrm>
          <a:prstGeom prst="rect">
            <a:avLst/>
          </a:prstGeom>
          <a:solidFill>
            <a:srgbClr val="E0F0E1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nderline_base" id="1334" name="Google Shape;133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963" y="925513"/>
            <a:ext cx="3824287" cy="173037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Google Shape;1335;p42"/>
          <p:cNvSpPr txBox="1"/>
          <p:nvPr>
            <p:ph type="title"/>
          </p:nvPr>
        </p:nvSpPr>
        <p:spPr>
          <a:xfrm>
            <a:off x="454025" y="239713"/>
            <a:ext cx="7772400" cy="928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TCP throughput</a:t>
            </a:r>
            <a:endParaRPr/>
          </a:p>
        </p:txBody>
      </p:sp>
      <p:sp>
        <p:nvSpPr>
          <p:cNvPr id="1336" name="Google Shape;1336;p42"/>
          <p:cNvSpPr txBox="1"/>
          <p:nvPr>
            <p:ph idx="1" type="body"/>
          </p:nvPr>
        </p:nvSpPr>
        <p:spPr>
          <a:xfrm>
            <a:off x="588963" y="1539876"/>
            <a:ext cx="8555037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8" lvl="0" marL="319088" rtl="0" algn="l">
              <a:spcBef>
                <a:spcPts val="0"/>
              </a:spcBef>
              <a:spcAft>
                <a:spcPts val="0"/>
              </a:spcAft>
              <a:buSzPts val="1680"/>
              <a:buChar char="◻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avg. TCP throughput as function of window size and RTT?</a:t>
            </a:r>
            <a:endParaRPr/>
          </a:p>
          <a:p>
            <a:pPr indent="-273049" lvl="1" marL="639763" rtl="0" algn="l">
              <a:spcBef>
                <a:spcPts val="550"/>
              </a:spcBef>
              <a:spcAft>
                <a:spcPts val="0"/>
              </a:spcAft>
              <a:buSzPts val="1680"/>
              <a:buChar char="🞑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ignore slow start, assume always data to send</a:t>
            </a:r>
            <a:endParaRPr/>
          </a:p>
          <a:p>
            <a:pPr indent="-319088" lvl="0" marL="319088" rtl="0" algn="l">
              <a:spcBef>
                <a:spcPts val="700"/>
              </a:spcBef>
              <a:spcAft>
                <a:spcPts val="0"/>
              </a:spcAft>
              <a:buSzPts val="1680"/>
              <a:buChar char="◻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W: window size 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(measured in bytes)</a:t>
            </a:r>
            <a:r>
              <a:rPr lang="en-US" sz="2800">
                <a:latin typeface="Arial"/>
                <a:ea typeface="Arial"/>
                <a:cs typeface="Arial"/>
                <a:sym typeface="Arial"/>
              </a:rPr>
              <a:t> where loss occurs</a:t>
            </a:r>
            <a:endParaRPr/>
          </a:p>
          <a:p>
            <a:pPr indent="-273049" lvl="1" marL="639763" rtl="0" algn="l">
              <a:spcBef>
                <a:spcPts val="550"/>
              </a:spcBef>
              <a:spcAft>
                <a:spcPts val="0"/>
              </a:spcAft>
              <a:buSzPts val="1680"/>
              <a:buChar char="🞑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avg. window size (# in-flight bytes) is ¾ W</a:t>
            </a:r>
            <a:endParaRPr/>
          </a:p>
          <a:p>
            <a:pPr indent="-273049" lvl="1" marL="639763" rtl="0" algn="l">
              <a:spcBef>
                <a:spcPts val="550"/>
              </a:spcBef>
              <a:spcAft>
                <a:spcPts val="0"/>
              </a:spcAft>
              <a:buSzPts val="1680"/>
              <a:buChar char="🞑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avg. thruput is 3/4W per RTT</a:t>
            </a:r>
            <a:endParaRPr/>
          </a:p>
        </p:txBody>
      </p:sp>
      <p:grpSp>
        <p:nvGrpSpPr>
          <p:cNvPr id="1337" name="Google Shape;1337;p42"/>
          <p:cNvGrpSpPr/>
          <p:nvPr/>
        </p:nvGrpSpPr>
        <p:grpSpPr>
          <a:xfrm>
            <a:off x="1830388" y="4300538"/>
            <a:ext cx="4873625" cy="1998662"/>
            <a:chOff x="279" y="2432"/>
            <a:chExt cx="3070" cy="1259"/>
          </a:xfrm>
        </p:grpSpPr>
        <p:sp>
          <p:nvSpPr>
            <p:cNvPr id="1338" name="Google Shape;1338;p42"/>
            <p:cNvSpPr/>
            <p:nvPr/>
          </p:nvSpPr>
          <p:spPr>
            <a:xfrm>
              <a:off x="678" y="2556"/>
              <a:ext cx="2481" cy="579"/>
            </a:xfrm>
            <a:custGeom>
              <a:rect b="b" l="l" r="r" t="t"/>
              <a:pathLst>
                <a:path extrusionOk="0" h="579" w="2481">
                  <a:moveTo>
                    <a:pt x="0" y="573"/>
                  </a:moveTo>
                  <a:lnTo>
                    <a:pt x="414" y="18"/>
                  </a:lnTo>
                  <a:lnTo>
                    <a:pt x="414" y="579"/>
                  </a:lnTo>
                  <a:lnTo>
                    <a:pt x="819" y="18"/>
                  </a:lnTo>
                  <a:lnTo>
                    <a:pt x="825" y="579"/>
                  </a:lnTo>
                  <a:lnTo>
                    <a:pt x="1245" y="15"/>
                  </a:lnTo>
                  <a:lnTo>
                    <a:pt x="1245" y="576"/>
                  </a:lnTo>
                  <a:lnTo>
                    <a:pt x="1647" y="6"/>
                  </a:lnTo>
                  <a:lnTo>
                    <a:pt x="1647" y="570"/>
                  </a:lnTo>
                  <a:lnTo>
                    <a:pt x="2064" y="6"/>
                  </a:lnTo>
                  <a:lnTo>
                    <a:pt x="2064" y="564"/>
                  </a:lnTo>
                  <a:lnTo>
                    <a:pt x="2481" y="0"/>
                  </a:lnTo>
                </a:path>
              </a:pathLst>
            </a:custGeom>
            <a:noFill/>
            <a:ln cap="flat" cmpd="sng" w="28575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39" name="Google Shape;1339;p42"/>
            <p:cNvCxnSpPr/>
            <p:nvPr/>
          </p:nvCxnSpPr>
          <p:spPr>
            <a:xfrm>
              <a:off x="675" y="3685"/>
              <a:ext cx="2674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0" name="Google Shape;1340;p42"/>
            <p:cNvCxnSpPr/>
            <p:nvPr/>
          </p:nvCxnSpPr>
          <p:spPr>
            <a:xfrm>
              <a:off x="682" y="2432"/>
              <a:ext cx="0" cy="1259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1" name="Google Shape;1341;p42"/>
            <p:cNvCxnSpPr/>
            <p:nvPr/>
          </p:nvCxnSpPr>
          <p:spPr>
            <a:xfrm>
              <a:off x="606" y="2571"/>
              <a:ext cx="72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2" name="Google Shape;1342;p42"/>
            <p:cNvCxnSpPr/>
            <p:nvPr/>
          </p:nvCxnSpPr>
          <p:spPr>
            <a:xfrm>
              <a:off x="606" y="3117"/>
              <a:ext cx="72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43" name="Google Shape;1343;p42"/>
            <p:cNvSpPr txBox="1"/>
            <p:nvPr/>
          </p:nvSpPr>
          <p:spPr>
            <a:xfrm>
              <a:off x="380" y="2453"/>
              <a:ext cx="231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W</a:t>
              </a:r>
              <a:endParaRPr/>
            </a:p>
          </p:txBody>
        </p:sp>
        <p:sp>
          <p:nvSpPr>
            <p:cNvPr id="1344" name="Google Shape;1344;p42"/>
            <p:cNvSpPr txBox="1"/>
            <p:nvPr/>
          </p:nvSpPr>
          <p:spPr>
            <a:xfrm>
              <a:off x="279" y="3008"/>
              <a:ext cx="350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W/2</a:t>
              </a:r>
              <a:endParaRPr/>
            </a:p>
          </p:txBody>
        </p:sp>
      </p:grpSp>
      <p:grpSp>
        <p:nvGrpSpPr>
          <p:cNvPr id="1345" name="Google Shape;1345;p42"/>
          <p:cNvGrpSpPr/>
          <p:nvPr/>
        </p:nvGrpSpPr>
        <p:grpSpPr>
          <a:xfrm>
            <a:off x="4806156" y="3521871"/>
            <a:ext cx="3795713" cy="620712"/>
            <a:chOff x="1722" y="2139"/>
            <a:chExt cx="2391" cy="391"/>
          </a:xfrm>
        </p:grpSpPr>
        <p:sp>
          <p:nvSpPr>
            <p:cNvPr id="1346" name="Google Shape;1346;p42"/>
            <p:cNvSpPr txBox="1"/>
            <p:nvPr/>
          </p:nvSpPr>
          <p:spPr>
            <a:xfrm>
              <a:off x="1722" y="2219"/>
              <a:ext cx="1346" cy="2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avg TCP thruput = </a:t>
              </a:r>
              <a:endParaRPr/>
            </a:p>
          </p:txBody>
        </p:sp>
        <p:grpSp>
          <p:nvGrpSpPr>
            <p:cNvPr id="1347" name="Google Shape;1347;p42"/>
            <p:cNvGrpSpPr/>
            <p:nvPr/>
          </p:nvGrpSpPr>
          <p:grpSpPr>
            <a:xfrm>
              <a:off x="2986" y="2139"/>
              <a:ext cx="1127" cy="391"/>
              <a:chOff x="3498" y="2153"/>
              <a:chExt cx="1127" cy="391"/>
            </a:xfrm>
          </p:grpSpPr>
          <p:sp>
            <p:nvSpPr>
              <p:cNvPr id="1348" name="Google Shape;1348;p42"/>
              <p:cNvSpPr txBox="1"/>
              <p:nvPr/>
            </p:nvSpPr>
            <p:spPr>
              <a:xfrm>
                <a:off x="3501" y="2153"/>
                <a:ext cx="195" cy="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3</a:t>
                </a:r>
                <a:endParaRPr/>
              </a:p>
            </p:txBody>
          </p:sp>
          <p:sp>
            <p:nvSpPr>
              <p:cNvPr id="1349" name="Google Shape;1349;p42"/>
              <p:cNvSpPr txBox="1"/>
              <p:nvPr/>
            </p:nvSpPr>
            <p:spPr>
              <a:xfrm>
                <a:off x="3498" y="2313"/>
                <a:ext cx="195" cy="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4</a:t>
                </a:r>
                <a:endParaRPr/>
              </a:p>
            </p:txBody>
          </p:sp>
          <p:cxnSp>
            <p:nvCxnSpPr>
              <p:cNvPr id="1350" name="Google Shape;1350;p42"/>
              <p:cNvCxnSpPr/>
              <p:nvPr/>
            </p:nvCxnSpPr>
            <p:spPr>
              <a:xfrm>
                <a:off x="3550" y="2352"/>
                <a:ext cx="88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51" name="Google Shape;1351;p42"/>
              <p:cNvSpPr txBox="1"/>
              <p:nvPr/>
            </p:nvSpPr>
            <p:spPr>
              <a:xfrm>
                <a:off x="3702" y="2157"/>
                <a:ext cx="253" cy="2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W</a:t>
                </a:r>
                <a:endParaRPr/>
              </a:p>
            </p:txBody>
          </p:sp>
          <p:sp>
            <p:nvSpPr>
              <p:cNvPr id="1352" name="Google Shape;1352;p42"/>
              <p:cNvSpPr txBox="1"/>
              <p:nvPr/>
            </p:nvSpPr>
            <p:spPr>
              <a:xfrm>
                <a:off x="3658" y="2309"/>
                <a:ext cx="354" cy="2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RTT</a:t>
                </a:r>
                <a:endParaRPr/>
              </a:p>
            </p:txBody>
          </p:sp>
          <p:cxnSp>
            <p:nvCxnSpPr>
              <p:cNvPr id="1353" name="Google Shape;1353;p42"/>
              <p:cNvCxnSpPr/>
              <p:nvPr/>
            </p:nvCxnSpPr>
            <p:spPr>
              <a:xfrm>
                <a:off x="3726" y="2352"/>
                <a:ext cx="21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54" name="Google Shape;1354;p42"/>
              <p:cNvSpPr txBox="1"/>
              <p:nvPr/>
            </p:nvSpPr>
            <p:spPr>
              <a:xfrm>
                <a:off x="3975" y="2243"/>
                <a:ext cx="650" cy="2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6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bytes/sec</a:t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43"/>
          <p:cNvSpPr/>
          <p:nvPr/>
        </p:nvSpPr>
        <p:spPr>
          <a:xfrm>
            <a:off x="2133600" y="2133600"/>
            <a:ext cx="4572000" cy="952500"/>
          </a:xfrm>
          <a:prstGeom prst="rect">
            <a:avLst/>
          </a:prstGeom>
          <a:solidFill>
            <a:srgbClr val="E0F0E1"/>
          </a:solidFill>
          <a:ln cap="flat" cmpd="sng" w="19050">
            <a:solidFill>
              <a:srgbClr val="AF7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nderline_base" id="1360" name="Google Shape;136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075" y="952500"/>
            <a:ext cx="7769225" cy="173038"/>
          </a:xfrm>
          <a:prstGeom prst="rect">
            <a:avLst/>
          </a:prstGeom>
          <a:noFill/>
          <a:ln>
            <a:noFill/>
          </a:ln>
        </p:spPr>
      </p:pic>
      <p:sp>
        <p:nvSpPr>
          <p:cNvPr id="1361" name="Google Shape;1361;p43"/>
          <p:cNvSpPr txBox="1"/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TCP Futures: TCP over long and fat pipes</a:t>
            </a:r>
            <a:endParaRPr sz="3600"/>
          </a:p>
        </p:txBody>
      </p:sp>
      <p:sp>
        <p:nvSpPr>
          <p:cNvPr id="1362" name="Google Shape;1362;p43"/>
          <p:cNvSpPr txBox="1"/>
          <p:nvPr>
            <p:ph idx="1" type="body"/>
          </p:nvPr>
        </p:nvSpPr>
        <p:spPr>
          <a:xfrm>
            <a:off x="457200" y="1524000"/>
            <a:ext cx="86868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8" lvl="0" marL="319088" rtl="0" algn="l">
              <a:spcBef>
                <a:spcPts val="0"/>
              </a:spcBef>
              <a:spcAft>
                <a:spcPts val="0"/>
              </a:spcAft>
              <a:buSzPts val="1920"/>
              <a:buChar char="◻"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throughput in terms of segment loss probability, L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[Mathis 1997]:</a:t>
            </a:r>
            <a:br>
              <a:rPr lang="en-US" sz="3200">
                <a:latin typeface="Arial"/>
                <a:ea typeface="Arial"/>
                <a:cs typeface="Arial"/>
                <a:sym typeface="Arial"/>
              </a:rPr>
            </a:br>
            <a:br>
              <a:rPr lang="en-US" sz="3200">
                <a:latin typeface="Arial"/>
                <a:ea typeface="Arial"/>
                <a:cs typeface="Arial"/>
                <a:sym typeface="Arial"/>
              </a:rPr>
            </a:br>
            <a:br>
              <a:rPr lang="en-US" sz="3200">
                <a:latin typeface="Arial"/>
                <a:ea typeface="Arial"/>
                <a:cs typeface="Arial"/>
                <a:sym typeface="Arial"/>
              </a:rPr>
            </a:br>
            <a:r>
              <a:rPr lang="en-US" sz="3200">
                <a:latin typeface="Arial"/>
                <a:ea typeface="Arial"/>
                <a:cs typeface="Arial"/>
                <a:sym typeface="Arial"/>
              </a:rPr>
              <a:t>Example: 1500 byte segments, 100ms RTT, want 10 Gbps throughput</a:t>
            </a:r>
            <a:endParaRPr/>
          </a:p>
          <a:p>
            <a:pPr indent="-197168" lvl="0" marL="319088" rtl="0" algn="l">
              <a:spcBef>
                <a:spcPts val="7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indent="-273049" lvl="1" marL="639763" rtl="0" algn="l">
              <a:lnSpc>
                <a:spcPct val="90000"/>
              </a:lnSpc>
              <a:spcBef>
                <a:spcPts val="550"/>
              </a:spcBef>
              <a:spcAft>
                <a:spcPts val="0"/>
              </a:spcAft>
              <a:buSzPts val="1960"/>
              <a:buFont typeface="Noto Sans Symbols"/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➜ to achieve 10 Gbps throughput, need a loss rate of L = 2·10</a:t>
            </a:r>
            <a:r>
              <a:rPr baseline="30000" lang="en-US" sz="2800">
                <a:latin typeface="Arial"/>
                <a:ea typeface="Arial"/>
                <a:cs typeface="Arial"/>
                <a:sym typeface="Arial"/>
              </a:rPr>
              <a:t>-10  </a:t>
            </a:r>
            <a:r>
              <a:rPr i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– a very small loss rate!</a:t>
            </a:r>
            <a:endParaRPr/>
          </a:p>
          <a:p>
            <a:pPr indent="-319088" lvl="0" marL="319088" rtl="0" algn="l">
              <a:spcBef>
                <a:spcPts val="700"/>
              </a:spcBef>
              <a:spcAft>
                <a:spcPts val="0"/>
              </a:spcAft>
              <a:buSzPts val="1920"/>
              <a:buChar char="◻"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new versions of TCP for high-speed</a:t>
            </a:r>
            <a:endParaRPr baseline="30000" sz="3200">
              <a:latin typeface="Arial"/>
              <a:ea typeface="Arial"/>
              <a:cs typeface="Arial"/>
              <a:sym typeface="Arial"/>
            </a:endParaRPr>
          </a:p>
          <a:p>
            <a:pPr indent="-197168" lvl="0" marL="319088" rtl="0" algn="l">
              <a:spcBef>
                <a:spcPts val="7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3" name="Google Shape;1363;p43"/>
          <p:cNvGrpSpPr/>
          <p:nvPr/>
        </p:nvGrpSpPr>
        <p:grpSpPr>
          <a:xfrm>
            <a:off x="2362200" y="2138362"/>
            <a:ext cx="4268788" cy="981075"/>
            <a:chOff x="422" y="3400"/>
            <a:chExt cx="2689" cy="618"/>
          </a:xfrm>
        </p:grpSpPr>
        <p:sp>
          <p:nvSpPr>
            <p:cNvPr id="1364" name="Google Shape;1364;p43"/>
            <p:cNvSpPr txBox="1"/>
            <p:nvPr/>
          </p:nvSpPr>
          <p:spPr>
            <a:xfrm>
              <a:off x="422" y="3566"/>
              <a:ext cx="15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24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TCP throughput = </a:t>
              </a:r>
              <a:endParaRPr/>
            </a:p>
          </p:txBody>
        </p:sp>
        <p:sp>
          <p:nvSpPr>
            <p:cNvPr id="1365" name="Google Shape;1365;p43"/>
            <p:cNvSpPr txBox="1"/>
            <p:nvPr/>
          </p:nvSpPr>
          <p:spPr>
            <a:xfrm>
              <a:off x="2010" y="3470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24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1.22</a:t>
              </a:r>
              <a:endParaRPr/>
            </a:p>
          </p:txBody>
        </p:sp>
        <p:grpSp>
          <p:nvGrpSpPr>
            <p:cNvPr id="1366" name="Google Shape;1366;p43"/>
            <p:cNvGrpSpPr/>
            <p:nvPr/>
          </p:nvGrpSpPr>
          <p:grpSpPr>
            <a:xfrm>
              <a:off x="2092" y="3400"/>
              <a:ext cx="1019" cy="618"/>
              <a:chOff x="2092" y="3400"/>
              <a:chExt cx="1019" cy="618"/>
            </a:xfrm>
          </p:grpSpPr>
          <p:sp>
            <p:nvSpPr>
              <p:cNvPr id="1367" name="Google Shape;1367;p43"/>
              <p:cNvSpPr txBox="1"/>
              <p:nvPr/>
            </p:nvSpPr>
            <p:spPr>
              <a:xfrm>
                <a:off x="2423" y="3400"/>
                <a:ext cx="300" cy="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400">
                    <a:solidFill>
                      <a:schemeClr val="dk1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.</a:t>
                </a:r>
                <a:endParaRPr/>
              </a:p>
            </p:txBody>
          </p:sp>
          <p:sp>
            <p:nvSpPr>
              <p:cNvPr id="1368" name="Google Shape;1368;p43"/>
              <p:cNvSpPr txBox="1"/>
              <p:nvPr/>
            </p:nvSpPr>
            <p:spPr>
              <a:xfrm>
                <a:off x="2511" y="3472"/>
                <a:ext cx="600" cy="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2400">
                    <a:solidFill>
                      <a:schemeClr val="dk1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MSS</a:t>
                </a:r>
                <a:endParaRPr/>
              </a:p>
            </p:txBody>
          </p:sp>
          <p:cxnSp>
            <p:nvCxnSpPr>
              <p:cNvPr id="1369" name="Google Shape;1369;p43"/>
              <p:cNvCxnSpPr/>
              <p:nvPr/>
            </p:nvCxnSpPr>
            <p:spPr>
              <a:xfrm>
                <a:off x="2092" y="3720"/>
                <a:ext cx="873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70" name="Google Shape;1370;p43"/>
              <p:cNvSpPr txBox="1"/>
              <p:nvPr/>
            </p:nvSpPr>
            <p:spPr>
              <a:xfrm>
                <a:off x="2133" y="3696"/>
                <a:ext cx="300" cy="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2400">
                    <a:solidFill>
                      <a:schemeClr val="dk1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RTT</a:t>
                </a:r>
                <a:endParaRPr/>
              </a:p>
            </p:txBody>
          </p:sp>
          <p:sp>
            <p:nvSpPr>
              <p:cNvPr id="1371" name="Google Shape;1371;p43"/>
              <p:cNvSpPr/>
              <p:nvPr/>
            </p:nvSpPr>
            <p:spPr>
              <a:xfrm>
                <a:off x="2607" y="3740"/>
                <a:ext cx="294" cy="220"/>
              </a:xfrm>
              <a:custGeom>
                <a:rect b="b" l="l" r="r" t="t"/>
                <a:pathLst>
                  <a:path extrusionOk="0" h="220" w="294">
                    <a:moveTo>
                      <a:pt x="0" y="158"/>
                    </a:moveTo>
                    <a:lnTo>
                      <a:pt x="32" y="140"/>
                    </a:lnTo>
                    <a:lnTo>
                      <a:pt x="72" y="220"/>
                    </a:lnTo>
                    <a:lnTo>
                      <a:pt x="132" y="0"/>
                    </a:lnTo>
                    <a:lnTo>
                      <a:pt x="294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24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endParaRPr>
              </a:p>
            </p:txBody>
          </p:sp>
          <p:sp>
            <p:nvSpPr>
              <p:cNvPr id="1372" name="Google Shape;1372;p43"/>
              <p:cNvSpPr txBox="1"/>
              <p:nvPr/>
            </p:nvSpPr>
            <p:spPr>
              <a:xfrm>
                <a:off x="2704" y="3718"/>
                <a:ext cx="300" cy="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2400">
                    <a:solidFill>
                      <a:schemeClr val="dk1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L</a:t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7" name="Google Shape;1377;p44"/>
          <p:cNvCxnSpPr/>
          <p:nvPr/>
        </p:nvCxnSpPr>
        <p:spPr>
          <a:xfrm>
            <a:off x="4857750" y="4229100"/>
            <a:ext cx="558800" cy="31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78" name="Google Shape;1378;p44"/>
          <p:cNvGrpSpPr/>
          <p:nvPr/>
        </p:nvGrpSpPr>
        <p:grpSpPr>
          <a:xfrm>
            <a:off x="3779838" y="3898900"/>
            <a:ext cx="1082675" cy="538163"/>
            <a:chOff x="2356" y="1300"/>
            <a:chExt cx="555" cy="194"/>
          </a:xfrm>
        </p:grpSpPr>
        <p:sp>
          <p:nvSpPr>
            <p:cNvPr id="1379" name="Google Shape;1379;p44"/>
            <p:cNvSpPr/>
            <p:nvPr/>
          </p:nvSpPr>
          <p:spPr>
            <a:xfrm>
              <a:off x="2357" y="1385"/>
              <a:ext cx="551" cy="109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80" name="Google Shape;1380;p44"/>
            <p:cNvSpPr/>
            <p:nvPr/>
          </p:nvSpPr>
          <p:spPr>
            <a:xfrm>
              <a:off x="2357" y="1374"/>
              <a:ext cx="554" cy="66"/>
            </a:xfrm>
            <a:prstGeom prst="rect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81" name="Google Shape;1381;p44"/>
            <p:cNvSpPr/>
            <p:nvPr/>
          </p:nvSpPr>
          <p:spPr>
            <a:xfrm>
              <a:off x="2356" y="1300"/>
              <a:ext cx="551" cy="127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382" name="Google Shape;1382;p44"/>
            <p:cNvGrpSpPr/>
            <p:nvPr/>
          </p:nvGrpSpPr>
          <p:grpSpPr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383" name="Google Shape;1383;p44"/>
              <p:cNvSpPr/>
              <p:nvPr/>
            </p:nvSpPr>
            <p:spPr>
              <a:xfrm>
                <a:off x="2468" y="1332"/>
                <a:ext cx="310" cy="60"/>
              </a:xfrm>
              <a:custGeom>
                <a:rect b="b" l="l" r="r" t="t"/>
                <a:pathLst>
                  <a:path extrusionOk="0" h="60" w="31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4" name="Google Shape;1384;p44"/>
              <p:cNvSpPr/>
              <p:nvPr/>
            </p:nvSpPr>
            <p:spPr>
              <a:xfrm>
                <a:off x="2482" y="1332"/>
                <a:ext cx="282" cy="60"/>
              </a:xfrm>
              <a:custGeom>
                <a:rect b="b" l="l" r="r" t="t"/>
                <a:pathLst>
                  <a:path extrusionOk="0" h="60" w="282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385" name="Google Shape;1385;p44"/>
            <p:cNvCxnSpPr/>
            <p:nvPr/>
          </p:nvCxnSpPr>
          <p:spPr>
            <a:xfrm>
              <a:off x="2357" y="1361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6" name="Google Shape;1386;p44"/>
            <p:cNvCxnSpPr/>
            <p:nvPr/>
          </p:nvCxnSpPr>
          <p:spPr>
            <a:xfrm>
              <a:off x="2907" y="1363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387" name="Google Shape;1387;p44"/>
          <p:cNvGrpSpPr/>
          <p:nvPr/>
        </p:nvGrpSpPr>
        <p:grpSpPr>
          <a:xfrm>
            <a:off x="5413375" y="3883025"/>
            <a:ext cx="1082675" cy="538163"/>
            <a:chOff x="2356" y="1300"/>
            <a:chExt cx="555" cy="194"/>
          </a:xfrm>
        </p:grpSpPr>
        <p:sp>
          <p:nvSpPr>
            <p:cNvPr id="1388" name="Google Shape;1388;p44"/>
            <p:cNvSpPr/>
            <p:nvPr/>
          </p:nvSpPr>
          <p:spPr>
            <a:xfrm>
              <a:off x="2357" y="1385"/>
              <a:ext cx="551" cy="109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89" name="Google Shape;1389;p44"/>
            <p:cNvSpPr/>
            <p:nvPr/>
          </p:nvSpPr>
          <p:spPr>
            <a:xfrm>
              <a:off x="2357" y="1374"/>
              <a:ext cx="554" cy="66"/>
            </a:xfrm>
            <a:prstGeom prst="rect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90" name="Google Shape;1390;p44"/>
            <p:cNvSpPr/>
            <p:nvPr/>
          </p:nvSpPr>
          <p:spPr>
            <a:xfrm>
              <a:off x="2356" y="1300"/>
              <a:ext cx="551" cy="127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391" name="Google Shape;1391;p44"/>
            <p:cNvGrpSpPr/>
            <p:nvPr/>
          </p:nvGrpSpPr>
          <p:grpSpPr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392" name="Google Shape;1392;p44"/>
              <p:cNvSpPr/>
              <p:nvPr/>
            </p:nvSpPr>
            <p:spPr>
              <a:xfrm>
                <a:off x="2468" y="1332"/>
                <a:ext cx="310" cy="60"/>
              </a:xfrm>
              <a:custGeom>
                <a:rect b="b" l="l" r="r" t="t"/>
                <a:pathLst>
                  <a:path extrusionOk="0" h="60" w="31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3" name="Google Shape;1393;p44"/>
              <p:cNvSpPr/>
              <p:nvPr/>
            </p:nvSpPr>
            <p:spPr>
              <a:xfrm>
                <a:off x="2482" y="1332"/>
                <a:ext cx="282" cy="60"/>
              </a:xfrm>
              <a:custGeom>
                <a:rect b="b" l="l" r="r" t="t"/>
                <a:pathLst>
                  <a:path extrusionOk="0" h="60" w="282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394" name="Google Shape;1394;p44"/>
            <p:cNvCxnSpPr/>
            <p:nvPr/>
          </p:nvCxnSpPr>
          <p:spPr>
            <a:xfrm>
              <a:off x="2357" y="1361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5" name="Google Shape;1395;p44"/>
            <p:cNvCxnSpPr/>
            <p:nvPr/>
          </p:nvCxnSpPr>
          <p:spPr>
            <a:xfrm>
              <a:off x="2907" y="1363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96" name="Google Shape;1396;p44"/>
          <p:cNvSpPr txBox="1"/>
          <p:nvPr>
            <p:ph idx="1" type="body"/>
          </p:nvPr>
        </p:nvSpPr>
        <p:spPr>
          <a:xfrm>
            <a:off x="641747" y="1515739"/>
            <a:ext cx="8349456" cy="14706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8" lvl="0" marL="319088" rtl="0" algn="l">
              <a:spcBef>
                <a:spcPts val="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rPr i="1" lang="en-US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fairness goal: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if K TCP sessions share same bottleneck link of bandwidth R, each should have average rate of R/K</a:t>
            </a:r>
            <a:endParaRPr/>
          </a:p>
        </p:txBody>
      </p:sp>
      <p:sp>
        <p:nvSpPr>
          <p:cNvPr id="1397" name="Google Shape;1397;p44"/>
          <p:cNvSpPr/>
          <p:nvPr/>
        </p:nvSpPr>
        <p:spPr>
          <a:xfrm>
            <a:off x="5068888" y="4025900"/>
            <a:ext cx="147637" cy="200025"/>
          </a:xfrm>
          <a:prstGeom prst="rect">
            <a:avLst/>
          </a:prstGeom>
          <a:solidFill>
            <a:srgbClr val="0099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98" name="Google Shape;1398;p44"/>
          <p:cNvSpPr/>
          <p:nvPr/>
        </p:nvSpPr>
        <p:spPr>
          <a:xfrm>
            <a:off x="4378325" y="4087813"/>
            <a:ext cx="147638" cy="200025"/>
          </a:xfrm>
          <a:prstGeom prst="rect">
            <a:avLst/>
          </a:prstGeom>
          <a:solidFill>
            <a:srgbClr val="0099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99" name="Google Shape;1399;p44"/>
          <p:cNvSpPr/>
          <p:nvPr/>
        </p:nvSpPr>
        <p:spPr>
          <a:xfrm>
            <a:off x="4668838" y="4025900"/>
            <a:ext cx="147637" cy="200025"/>
          </a:xfrm>
          <a:prstGeom prst="rect">
            <a:avLst/>
          </a:prstGeom>
          <a:solidFill>
            <a:srgbClr val="0099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00" name="Google Shape;1400;p44"/>
          <p:cNvSpPr txBox="1"/>
          <p:nvPr/>
        </p:nvSpPr>
        <p:spPr>
          <a:xfrm>
            <a:off x="1131888" y="3017838"/>
            <a:ext cx="20002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TCP connection 1</a:t>
            </a:r>
            <a:endParaRPr/>
          </a:p>
        </p:txBody>
      </p:sp>
      <p:sp>
        <p:nvSpPr>
          <p:cNvPr id="1401" name="Google Shape;1401;p44"/>
          <p:cNvSpPr txBox="1"/>
          <p:nvPr/>
        </p:nvSpPr>
        <p:spPr>
          <a:xfrm>
            <a:off x="3529013" y="4471988"/>
            <a:ext cx="1250950" cy="915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bottleneck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router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capacity R</a:t>
            </a:r>
            <a:endParaRPr/>
          </a:p>
        </p:txBody>
      </p:sp>
      <p:sp>
        <p:nvSpPr>
          <p:cNvPr id="1402" name="Google Shape;1402;p44"/>
          <p:cNvSpPr/>
          <p:nvPr/>
        </p:nvSpPr>
        <p:spPr>
          <a:xfrm>
            <a:off x="2863850" y="3502025"/>
            <a:ext cx="4003675" cy="719138"/>
          </a:xfrm>
          <a:custGeom>
            <a:rect b="b" l="l" r="r" t="t"/>
            <a:pathLst>
              <a:path extrusionOk="0" h="453" w="2412">
                <a:moveTo>
                  <a:pt x="0" y="0"/>
                </a:moveTo>
                <a:cubicBezTo>
                  <a:pt x="93" y="65"/>
                  <a:pt x="156" y="318"/>
                  <a:pt x="558" y="390"/>
                </a:cubicBezTo>
                <a:cubicBezTo>
                  <a:pt x="959" y="453"/>
                  <a:pt x="2026" y="423"/>
                  <a:pt x="2412" y="432"/>
                </a:cubicBezTo>
              </a:path>
            </a:pathLst>
          </a:custGeom>
          <a:noFill/>
          <a:ln cap="flat" cmpd="sng" w="38100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3" name="Google Shape;1403;p44"/>
          <p:cNvSpPr/>
          <p:nvPr/>
        </p:nvSpPr>
        <p:spPr>
          <a:xfrm>
            <a:off x="4540250" y="4087813"/>
            <a:ext cx="147638" cy="200025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04" name="Google Shape;1404;p44"/>
          <p:cNvSpPr/>
          <p:nvPr/>
        </p:nvSpPr>
        <p:spPr>
          <a:xfrm>
            <a:off x="2806700" y="4237038"/>
            <a:ext cx="4044950" cy="719137"/>
          </a:xfrm>
          <a:custGeom>
            <a:rect b="b" l="l" r="r" t="t"/>
            <a:pathLst>
              <a:path extrusionOk="0" h="453" w="2412">
                <a:moveTo>
                  <a:pt x="0" y="453"/>
                </a:moveTo>
                <a:cubicBezTo>
                  <a:pt x="93" y="388"/>
                  <a:pt x="156" y="134"/>
                  <a:pt x="558" y="63"/>
                </a:cubicBezTo>
                <a:cubicBezTo>
                  <a:pt x="959" y="0"/>
                  <a:pt x="2026" y="36"/>
                  <a:pt x="2412" y="29"/>
                </a:cubicBezTo>
              </a:path>
            </a:pathLst>
          </a:cu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5" name="Google Shape;1405;p44"/>
          <p:cNvSpPr txBox="1"/>
          <p:nvPr>
            <p:ph type="title"/>
          </p:nvPr>
        </p:nvSpPr>
        <p:spPr>
          <a:xfrm>
            <a:off x="533400" y="1524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TCP Fairness</a:t>
            </a:r>
            <a:endParaRPr/>
          </a:p>
        </p:txBody>
      </p:sp>
      <p:pic>
        <p:nvPicPr>
          <p:cNvPr descr="underline_base" id="1406" name="Google Shape;140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375" y="969963"/>
            <a:ext cx="3656013" cy="173037"/>
          </a:xfrm>
          <a:prstGeom prst="rect">
            <a:avLst/>
          </a:prstGeom>
          <a:noFill/>
          <a:ln>
            <a:noFill/>
          </a:ln>
        </p:spPr>
      </p:pic>
      <p:sp>
        <p:nvSpPr>
          <p:cNvPr id="1407" name="Google Shape;1407;p44"/>
          <p:cNvSpPr txBox="1"/>
          <p:nvPr/>
        </p:nvSpPr>
        <p:spPr>
          <a:xfrm>
            <a:off x="1125538" y="5146675"/>
            <a:ext cx="200025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TCP connection 2</a:t>
            </a:r>
            <a:endParaRPr/>
          </a:p>
        </p:txBody>
      </p:sp>
      <p:grpSp>
        <p:nvGrpSpPr>
          <p:cNvPr id="1408" name="Google Shape;1408;p44"/>
          <p:cNvGrpSpPr/>
          <p:nvPr/>
        </p:nvGrpSpPr>
        <p:grpSpPr>
          <a:xfrm>
            <a:off x="2057400" y="3333750"/>
            <a:ext cx="766763" cy="704850"/>
            <a:chOff x="-44" y="1473"/>
            <a:chExt cx="981" cy="1105"/>
          </a:xfrm>
        </p:grpSpPr>
        <p:pic>
          <p:nvPicPr>
            <p:cNvPr descr="desktop_computer_stylized_medium" id="1409" name="Google Shape;1409;p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0" name="Google Shape;1410;p44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1" name="Google Shape;1411;p44"/>
          <p:cNvGrpSpPr/>
          <p:nvPr/>
        </p:nvGrpSpPr>
        <p:grpSpPr>
          <a:xfrm>
            <a:off x="2073275" y="4579938"/>
            <a:ext cx="766763" cy="704850"/>
            <a:chOff x="-44" y="1473"/>
            <a:chExt cx="981" cy="1105"/>
          </a:xfrm>
        </p:grpSpPr>
        <p:pic>
          <p:nvPicPr>
            <p:cNvPr descr="desktop_computer_stylized_medium" id="1412" name="Google Shape;1412;p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3" name="Google Shape;1413;p44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derline_base" id="1418" name="Google Shape;141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950" y="1027113"/>
            <a:ext cx="4113213" cy="173037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45"/>
          <p:cNvSpPr txBox="1"/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is TCP fair?</a:t>
            </a:r>
            <a:endParaRPr/>
          </a:p>
        </p:txBody>
      </p:sp>
      <p:sp>
        <p:nvSpPr>
          <p:cNvPr id="1420" name="Google Shape;1420;p45"/>
          <p:cNvSpPr txBox="1"/>
          <p:nvPr>
            <p:ph idx="1" type="body"/>
          </p:nvPr>
        </p:nvSpPr>
        <p:spPr>
          <a:xfrm>
            <a:off x="615950" y="1427162"/>
            <a:ext cx="85344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8" lvl="0" marL="319088" rtl="0" algn="l">
              <a:spcBef>
                <a:spcPts val="0"/>
              </a:spcBef>
              <a:spcAft>
                <a:spcPts val="0"/>
              </a:spcAft>
              <a:buSzPts val="1920"/>
              <a:buFont typeface="Noto Sans Symbols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Two competing sessions:</a:t>
            </a:r>
            <a:endParaRPr/>
          </a:p>
          <a:p>
            <a:pPr indent="-319088" lvl="0" marL="319088" rtl="0" algn="l">
              <a:spcBef>
                <a:spcPts val="700"/>
              </a:spcBef>
              <a:spcAft>
                <a:spcPts val="0"/>
              </a:spcAft>
              <a:buSzPts val="1680"/>
              <a:buFont typeface="Noto Sans Symbols"/>
              <a:buChar char="❖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additive increase gives slope of 1, as throughout increases</a:t>
            </a:r>
            <a:endParaRPr/>
          </a:p>
          <a:p>
            <a:pPr indent="-319088" lvl="0" marL="319088" rtl="0" algn="l">
              <a:spcBef>
                <a:spcPts val="700"/>
              </a:spcBef>
              <a:spcAft>
                <a:spcPts val="0"/>
              </a:spcAft>
              <a:buSzPts val="1680"/>
              <a:buFont typeface="Noto Sans Symbols"/>
              <a:buChar char="❖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multiplicative decrease decreases throughput proportionally </a:t>
            </a:r>
            <a:endParaRPr/>
          </a:p>
        </p:txBody>
      </p:sp>
      <p:cxnSp>
        <p:nvCxnSpPr>
          <p:cNvPr id="1421" name="Google Shape;1421;p45"/>
          <p:cNvCxnSpPr/>
          <p:nvPr/>
        </p:nvCxnSpPr>
        <p:spPr>
          <a:xfrm>
            <a:off x="2236787" y="6273799"/>
            <a:ext cx="363855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2" name="Google Shape;1422;p45"/>
          <p:cNvCxnSpPr/>
          <p:nvPr/>
        </p:nvCxnSpPr>
        <p:spPr>
          <a:xfrm rot="10800000">
            <a:off x="2236787" y="3178174"/>
            <a:ext cx="0" cy="3086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3" name="Google Shape;1423;p45"/>
          <p:cNvCxnSpPr/>
          <p:nvPr/>
        </p:nvCxnSpPr>
        <p:spPr>
          <a:xfrm rot="7861895">
            <a:off x="1630362" y="4913312"/>
            <a:ext cx="3560763" cy="14287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24" name="Google Shape;1424;p45"/>
          <p:cNvCxnSpPr/>
          <p:nvPr/>
        </p:nvCxnSpPr>
        <p:spPr>
          <a:xfrm>
            <a:off x="2217737" y="3425824"/>
            <a:ext cx="2819400" cy="2809875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5" name="Google Shape;1425;p45"/>
          <p:cNvSpPr txBox="1"/>
          <p:nvPr/>
        </p:nvSpPr>
        <p:spPr>
          <a:xfrm>
            <a:off x="1866900" y="3254374"/>
            <a:ext cx="40322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i="0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6" name="Google Shape;1426;p45"/>
          <p:cNvSpPr txBox="1"/>
          <p:nvPr/>
        </p:nvSpPr>
        <p:spPr>
          <a:xfrm>
            <a:off x="4819650" y="6302374"/>
            <a:ext cx="40322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i="0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7" name="Google Shape;1427;p45"/>
          <p:cNvSpPr txBox="1"/>
          <p:nvPr/>
        </p:nvSpPr>
        <p:spPr>
          <a:xfrm>
            <a:off x="4475852" y="3682897"/>
            <a:ext cx="3546475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equal bandwidth share</a:t>
            </a:r>
            <a:endParaRPr i="0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8" name="Google Shape;1428;p45"/>
          <p:cNvSpPr txBox="1"/>
          <p:nvPr/>
        </p:nvSpPr>
        <p:spPr>
          <a:xfrm>
            <a:off x="2625724" y="6254749"/>
            <a:ext cx="3546475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Connection 1 throughput</a:t>
            </a:r>
            <a:endParaRPr i="0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9" name="Google Shape;1429;p45"/>
          <p:cNvSpPr txBox="1"/>
          <p:nvPr/>
        </p:nvSpPr>
        <p:spPr>
          <a:xfrm rot="-5396642">
            <a:off x="902807" y="4499784"/>
            <a:ext cx="2063626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Connection 2 throughput</a:t>
            </a:r>
            <a:endParaRPr i="0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0" name="Google Shape;1430;p45"/>
          <p:cNvCxnSpPr/>
          <p:nvPr/>
        </p:nvCxnSpPr>
        <p:spPr>
          <a:xfrm rot="7861895">
            <a:off x="3340099" y="5530850"/>
            <a:ext cx="1293813" cy="4762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31" name="Google Shape;1431;p45"/>
          <p:cNvSpPr txBox="1"/>
          <p:nvPr/>
        </p:nvSpPr>
        <p:spPr>
          <a:xfrm>
            <a:off x="4010025" y="5102224"/>
            <a:ext cx="4537075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congestion avoidance: additive increase</a:t>
            </a:r>
            <a:endParaRPr i="0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2" name="Google Shape;1432;p45"/>
          <p:cNvCxnSpPr/>
          <p:nvPr/>
        </p:nvCxnSpPr>
        <p:spPr>
          <a:xfrm flipH="1">
            <a:off x="3227387" y="5064124"/>
            <a:ext cx="1171575" cy="631825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3" name="Google Shape;1433;p45"/>
          <p:cNvSpPr txBox="1"/>
          <p:nvPr/>
        </p:nvSpPr>
        <p:spPr>
          <a:xfrm>
            <a:off x="4541837" y="4857749"/>
            <a:ext cx="238558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loss: decrease window by factor of 2</a:t>
            </a:r>
            <a:endParaRPr i="0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4" name="Google Shape;1434;p45"/>
          <p:cNvCxnSpPr/>
          <p:nvPr/>
        </p:nvCxnSpPr>
        <p:spPr>
          <a:xfrm rot="7861895">
            <a:off x="3019425" y="5203824"/>
            <a:ext cx="1303337" cy="23813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35" name="Google Shape;1435;p45"/>
          <p:cNvSpPr txBox="1"/>
          <p:nvPr/>
        </p:nvSpPr>
        <p:spPr>
          <a:xfrm>
            <a:off x="3724275" y="4616449"/>
            <a:ext cx="4537075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congestion avoidance: additive increase</a:t>
            </a:r>
            <a:endParaRPr i="0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6" name="Google Shape;1436;p45"/>
          <p:cNvCxnSpPr/>
          <p:nvPr/>
        </p:nvCxnSpPr>
        <p:spPr>
          <a:xfrm flipH="1">
            <a:off x="3084512" y="4778374"/>
            <a:ext cx="981075" cy="765175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7" name="Google Shape;1437;p45"/>
          <p:cNvSpPr txBox="1"/>
          <p:nvPr/>
        </p:nvSpPr>
        <p:spPr>
          <a:xfrm>
            <a:off x="4141787" y="4410074"/>
            <a:ext cx="238558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loss: decrease window by factor of 2</a:t>
            </a:r>
            <a:endParaRPr i="0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8" name="Google Shape;1438;p45"/>
          <p:cNvCxnSpPr/>
          <p:nvPr/>
        </p:nvCxnSpPr>
        <p:spPr>
          <a:xfrm rot="7861895">
            <a:off x="2875756" y="5056981"/>
            <a:ext cx="1279525" cy="14287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39" name="Google Shape;1439;p45"/>
          <p:cNvCxnSpPr/>
          <p:nvPr/>
        </p:nvCxnSpPr>
        <p:spPr>
          <a:xfrm flipH="1">
            <a:off x="3017837" y="4597399"/>
            <a:ext cx="911225" cy="889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0" name="Google Shape;1440;p45"/>
          <p:cNvCxnSpPr/>
          <p:nvPr/>
        </p:nvCxnSpPr>
        <p:spPr>
          <a:xfrm rot="7861895">
            <a:off x="2796381" y="4993481"/>
            <a:ext cx="1279525" cy="14287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41" name="Google Shape;1441;p45"/>
          <p:cNvSpPr txBox="1"/>
          <p:nvPr/>
        </p:nvSpPr>
        <p:spPr>
          <a:xfrm>
            <a:off x="2235628" y="3154948"/>
            <a:ext cx="3429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Full bandwidth utilization line</a:t>
            </a:r>
            <a:endParaRPr i="0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42" name="Google Shape;1442;p45"/>
          <p:cNvCxnSpPr/>
          <p:nvPr/>
        </p:nvCxnSpPr>
        <p:spPr>
          <a:xfrm flipH="1">
            <a:off x="2819400" y="3522662"/>
            <a:ext cx="407987" cy="383758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43" name="Google Shape;1443;p45"/>
          <p:cNvCxnSpPr/>
          <p:nvPr/>
        </p:nvCxnSpPr>
        <p:spPr>
          <a:xfrm rot="10800000">
            <a:off x="4175124" y="4049610"/>
            <a:ext cx="432967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derline_base" id="1448" name="Google Shape;144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363" y="822325"/>
            <a:ext cx="3656012" cy="173038"/>
          </a:xfrm>
          <a:prstGeom prst="rect">
            <a:avLst/>
          </a:prstGeom>
          <a:noFill/>
          <a:ln>
            <a:noFill/>
          </a:ln>
        </p:spPr>
      </p:pic>
      <p:sp>
        <p:nvSpPr>
          <p:cNvPr id="1449" name="Google Shape;1449;p46"/>
          <p:cNvSpPr txBox="1"/>
          <p:nvPr>
            <p:ph type="title"/>
          </p:nvPr>
        </p:nvSpPr>
        <p:spPr>
          <a:xfrm>
            <a:off x="5334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Fairness (more)</a:t>
            </a:r>
            <a:endParaRPr/>
          </a:p>
        </p:txBody>
      </p:sp>
      <p:sp>
        <p:nvSpPr>
          <p:cNvPr id="1450" name="Google Shape;1450;p46"/>
          <p:cNvSpPr txBox="1"/>
          <p:nvPr>
            <p:ph idx="1" type="body"/>
          </p:nvPr>
        </p:nvSpPr>
        <p:spPr>
          <a:xfrm>
            <a:off x="436562" y="1524000"/>
            <a:ext cx="3810000" cy="4648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8" lvl="0" marL="319088" rtl="0" algn="l">
              <a:spcBef>
                <a:spcPts val="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rPr i="1" lang="en-US">
                <a:solidFill>
                  <a:srgbClr val="000099"/>
                </a:solidFill>
              </a:rPr>
              <a:t>Fairness and UDP</a:t>
            </a:r>
            <a:endParaRPr/>
          </a:p>
          <a:p>
            <a:pPr indent="-319088" lvl="0" marL="319088" rtl="0" algn="l">
              <a:spcBef>
                <a:spcPts val="700"/>
              </a:spcBef>
              <a:spcAft>
                <a:spcPts val="0"/>
              </a:spcAft>
              <a:buSzPts val="1680"/>
              <a:buFont typeface="Noto Sans Symbols"/>
              <a:buChar char="❖"/>
            </a:pPr>
            <a:r>
              <a:rPr lang="en-US"/>
              <a:t>multimedia apps often do not use TCP</a:t>
            </a:r>
            <a:endParaRPr/>
          </a:p>
          <a:p>
            <a:pPr indent="-273049" lvl="1" marL="639763" rtl="0" algn="l">
              <a:spcBef>
                <a:spcPts val="550"/>
              </a:spcBef>
              <a:spcAft>
                <a:spcPts val="0"/>
              </a:spcAft>
              <a:buSzPts val="1680"/>
              <a:buFont typeface="Noto Sans Symbols"/>
              <a:buChar char="▪"/>
            </a:pPr>
            <a:r>
              <a:rPr lang="en-US"/>
              <a:t>do not want rate throttled by congestion control</a:t>
            </a:r>
            <a:endParaRPr/>
          </a:p>
          <a:p>
            <a:pPr indent="-319088" lvl="0" marL="319088" rtl="0" algn="l">
              <a:spcBef>
                <a:spcPts val="700"/>
              </a:spcBef>
              <a:spcAft>
                <a:spcPts val="0"/>
              </a:spcAft>
              <a:buSzPts val="1680"/>
              <a:buFont typeface="Noto Sans Symbols"/>
              <a:buChar char="❖"/>
            </a:pPr>
            <a:r>
              <a:rPr lang="en-US"/>
              <a:t>instead use UDP:</a:t>
            </a:r>
            <a:endParaRPr/>
          </a:p>
          <a:p>
            <a:pPr indent="-273049" lvl="1" marL="639763" rtl="0" algn="l">
              <a:spcBef>
                <a:spcPts val="550"/>
              </a:spcBef>
              <a:spcAft>
                <a:spcPts val="0"/>
              </a:spcAft>
              <a:buSzPts val="1680"/>
              <a:buFont typeface="Noto Sans Symbols"/>
              <a:buChar char="▪"/>
            </a:pPr>
            <a:r>
              <a:rPr lang="en-US"/>
              <a:t>send audio/video at constant rate, tolerate packet loss</a:t>
            </a:r>
            <a:endParaRPr/>
          </a:p>
          <a:p>
            <a:pPr indent="-212408" lvl="0" marL="319088" rtl="0" algn="l">
              <a:spcBef>
                <a:spcPts val="70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1451" name="Google Shape;1451;p46"/>
          <p:cNvSpPr txBox="1"/>
          <p:nvPr>
            <p:ph idx="2" type="body"/>
          </p:nvPr>
        </p:nvSpPr>
        <p:spPr>
          <a:xfrm>
            <a:off x="4414836" y="1524000"/>
            <a:ext cx="4729163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8" lvl="0" marL="3190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rPr lang="en-US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Fairness, parallel TCP connections</a:t>
            </a:r>
            <a:endParaRPr/>
          </a:p>
          <a:p>
            <a:pPr indent="-319088" lvl="0" marL="319088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680"/>
              <a:buFont typeface="Noto Sans Symbols"/>
              <a:buChar char="❖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application can open multiple parallel connections between two hosts</a:t>
            </a:r>
            <a:endParaRPr/>
          </a:p>
          <a:p>
            <a:pPr indent="-319088" lvl="0" marL="319088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680"/>
              <a:buFont typeface="Noto Sans Symbols"/>
              <a:buChar char="❖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web browsers do this </a:t>
            </a:r>
            <a:endParaRPr/>
          </a:p>
          <a:p>
            <a:pPr indent="-319088" lvl="0" marL="319088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680"/>
              <a:buFont typeface="Noto Sans Symbols"/>
              <a:buChar char="❖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e.g., link of rate R with 9 existing connections:</a:t>
            </a:r>
            <a:endParaRPr/>
          </a:p>
          <a:p>
            <a:pPr indent="-273049" lvl="1" marL="639763" rtl="0" algn="l">
              <a:lnSpc>
                <a:spcPct val="90000"/>
              </a:lnSpc>
              <a:spcBef>
                <a:spcPts val="550"/>
              </a:spcBef>
              <a:spcAft>
                <a:spcPts val="0"/>
              </a:spcAft>
              <a:buSzPts val="1680"/>
              <a:buFont typeface="Noto Sans Symbols"/>
              <a:buChar char="▪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new app asks for 1 TCP, gets rate R/10</a:t>
            </a:r>
            <a:endParaRPr/>
          </a:p>
          <a:p>
            <a:pPr indent="-273049" lvl="1" marL="639763" rtl="0" algn="l">
              <a:lnSpc>
                <a:spcPct val="90000"/>
              </a:lnSpc>
              <a:spcBef>
                <a:spcPts val="550"/>
              </a:spcBef>
              <a:spcAft>
                <a:spcPts val="0"/>
              </a:spcAft>
              <a:buSzPts val="1680"/>
              <a:buFont typeface="Noto Sans Symbols"/>
              <a:buChar char="▪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new app asks for 9 TCPs, gets R/2 </a:t>
            </a:r>
            <a:endParaRPr/>
          </a:p>
          <a:p>
            <a:pPr indent="-242888" lvl="0" marL="319088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200"/>
              <a:buFont typeface="Noto Sans Symbols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12408" lvl="0" marL="319088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47"/>
          <p:cNvSpPr txBox="1"/>
          <p:nvPr/>
        </p:nvSpPr>
        <p:spPr>
          <a:xfrm>
            <a:off x="2971800" y="2590800"/>
            <a:ext cx="2722563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 txBox="1"/>
          <p:nvPr>
            <p:ph type="title"/>
          </p:nvPr>
        </p:nvSpPr>
        <p:spPr>
          <a:xfrm>
            <a:off x="355600" y="252413"/>
            <a:ext cx="8243888" cy="885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TCP: Overview  </a:t>
            </a:r>
            <a:r>
              <a:rPr lang="en-US" sz="2400"/>
              <a:t>RFCs: 793,1122,1323, 2018, 2581</a:t>
            </a:r>
            <a:endParaRPr/>
          </a:p>
        </p:txBody>
      </p:sp>
      <p:sp>
        <p:nvSpPr>
          <p:cNvPr id="160" name="Google Shape;160;p5"/>
          <p:cNvSpPr txBox="1"/>
          <p:nvPr>
            <p:ph idx="1" type="body"/>
          </p:nvPr>
        </p:nvSpPr>
        <p:spPr>
          <a:xfrm>
            <a:off x="4495800" y="1552574"/>
            <a:ext cx="4648199" cy="4772025"/>
          </a:xfrm>
          <a:prstGeom prst="rect">
            <a:avLst/>
          </a:prstGeom>
          <a:solidFill>
            <a:srgbClr val="FEEFC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8" lvl="0" marL="319088" rtl="0" algn="l">
              <a:spcBef>
                <a:spcPts val="0"/>
              </a:spcBef>
              <a:spcAft>
                <a:spcPts val="0"/>
              </a:spcAft>
              <a:buSzPts val="1680"/>
              <a:buFont typeface="Noto Sans Symbols"/>
              <a:buChar char="❖"/>
            </a:pPr>
            <a:r>
              <a:rPr lang="en-US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Flow controlled:</a:t>
            </a:r>
            <a:endParaRPr/>
          </a:p>
          <a:p>
            <a:pPr indent="-273049" lvl="1" marL="639763" rtl="0" algn="l">
              <a:spcBef>
                <a:spcPts val="550"/>
              </a:spcBef>
              <a:spcAft>
                <a:spcPts val="0"/>
              </a:spcAft>
              <a:buSzPts val="1680"/>
              <a:buFont typeface="Noto Sans Symbols"/>
              <a:buChar char="▪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sender will not overwhelm receiver</a:t>
            </a:r>
            <a:endParaRPr/>
          </a:p>
          <a:p>
            <a:pPr indent="-319088" lvl="0" marL="319088" rtl="0" algn="l">
              <a:spcBef>
                <a:spcPts val="700"/>
              </a:spcBef>
              <a:spcAft>
                <a:spcPts val="0"/>
              </a:spcAft>
              <a:buSzPts val="1680"/>
              <a:buChar char="◻"/>
            </a:pPr>
            <a:r>
              <a:rPr lang="en-US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Reliable, in-order </a:t>
            </a:r>
            <a:r>
              <a:rPr i="1" lang="en-US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byte steam:</a:t>
            </a:r>
            <a:endParaRPr/>
          </a:p>
          <a:p>
            <a:pPr indent="-273049" lvl="1" marL="639763" rtl="0" algn="l">
              <a:spcBef>
                <a:spcPts val="550"/>
              </a:spcBef>
              <a:spcAft>
                <a:spcPts val="0"/>
              </a:spcAft>
              <a:buSzPts val="1680"/>
              <a:buChar char="🞑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no message boundaries</a:t>
            </a:r>
            <a:endParaRPr/>
          </a:p>
          <a:p>
            <a:pPr indent="-319088" lvl="0" marL="319088" rtl="0" algn="l">
              <a:spcBef>
                <a:spcPts val="700"/>
              </a:spcBef>
              <a:spcAft>
                <a:spcPts val="0"/>
              </a:spcAft>
              <a:buSzPts val="1680"/>
              <a:buChar char="◻"/>
            </a:pPr>
            <a:r>
              <a:rPr lang="en-US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Pipelined:</a:t>
            </a:r>
            <a:endParaRPr/>
          </a:p>
          <a:p>
            <a:pPr indent="-273049" lvl="1" marL="639763" rtl="0" algn="l">
              <a:spcBef>
                <a:spcPts val="550"/>
              </a:spcBef>
              <a:spcAft>
                <a:spcPts val="0"/>
              </a:spcAft>
              <a:buSzPts val="1680"/>
              <a:buChar char="🞑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TCP congestion and flow control set window size</a:t>
            </a:r>
            <a:endParaRPr i="1">
              <a:latin typeface="Arial"/>
              <a:ea typeface="Arial"/>
              <a:cs typeface="Arial"/>
              <a:sym typeface="Arial"/>
            </a:endParaRPr>
          </a:p>
          <a:p>
            <a:pPr indent="-212408" lvl="0" marL="319088" rtl="0" algn="l">
              <a:spcBef>
                <a:spcPts val="70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12408" lvl="0" marL="319088" rtl="0" algn="l">
              <a:spcBef>
                <a:spcPts val="70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5"/>
          <p:cNvSpPr txBox="1"/>
          <p:nvPr>
            <p:ph idx="2" type="body"/>
          </p:nvPr>
        </p:nvSpPr>
        <p:spPr>
          <a:xfrm>
            <a:off x="0" y="1543050"/>
            <a:ext cx="4495800" cy="478154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8" lvl="0" marL="319088" rtl="0" algn="l">
              <a:spcBef>
                <a:spcPts val="0"/>
              </a:spcBef>
              <a:spcAft>
                <a:spcPts val="0"/>
              </a:spcAft>
              <a:buSzPts val="1680"/>
              <a:buFont typeface="Noto Sans Symbols"/>
              <a:buChar char="❖"/>
            </a:pPr>
            <a:r>
              <a:rPr lang="en-US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Connection-oriented: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73049" lvl="1" marL="639763" rtl="0" algn="l">
              <a:spcBef>
                <a:spcPts val="550"/>
              </a:spcBef>
              <a:spcAft>
                <a:spcPts val="0"/>
              </a:spcAft>
              <a:buSzPts val="1680"/>
              <a:buFont typeface="Noto Sans Symbols"/>
              <a:buChar char="▪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handshaking (exchange of control msgs) inits sender and receiver state before data exchange</a:t>
            </a:r>
            <a:endParaRPr/>
          </a:p>
          <a:p>
            <a:pPr indent="-319088" lvl="0" marL="319088" rtl="0" algn="l">
              <a:spcBef>
                <a:spcPts val="700"/>
              </a:spcBef>
              <a:spcAft>
                <a:spcPts val="0"/>
              </a:spcAft>
              <a:buSzPts val="1680"/>
              <a:buFont typeface="Noto Sans Symbols"/>
              <a:buChar char="❖"/>
            </a:pPr>
            <a:r>
              <a:rPr lang="en-US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Full duplex data:</a:t>
            </a:r>
            <a:endParaRPr/>
          </a:p>
          <a:p>
            <a:pPr indent="-273049" lvl="1" marL="639763" rtl="0" algn="l">
              <a:spcBef>
                <a:spcPts val="550"/>
              </a:spcBef>
              <a:spcAft>
                <a:spcPts val="0"/>
              </a:spcAft>
              <a:buSzPts val="1680"/>
              <a:buFont typeface="Noto Sans Symbols"/>
              <a:buChar char="▪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bi-directional data flow in same connection</a:t>
            </a:r>
            <a:endParaRPr/>
          </a:p>
          <a:p>
            <a:pPr indent="-273049" lvl="1" marL="639763" rtl="0" algn="l">
              <a:spcBef>
                <a:spcPts val="550"/>
              </a:spcBef>
              <a:spcAft>
                <a:spcPts val="0"/>
              </a:spcAft>
              <a:buSzPts val="1680"/>
              <a:buFont typeface="Noto Sans Symbols"/>
              <a:buChar char="▪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MSS: maximum segment size (next slide)</a:t>
            </a:r>
            <a:endParaRPr/>
          </a:p>
          <a:p>
            <a:pPr indent="-319088" lvl="0" marL="319088" rtl="0" algn="l">
              <a:spcBef>
                <a:spcPts val="700"/>
              </a:spcBef>
              <a:spcAft>
                <a:spcPts val="0"/>
              </a:spcAft>
              <a:buSzPts val="1680"/>
              <a:buChar char="◻"/>
            </a:pPr>
            <a:r>
              <a:rPr lang="en-US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Point-to-point:</a:t>
            </a:r>
            <a:endParaRPr/>
          </a:p>
          <a:p>
            <a:pPr indent="-273049" lvl="1" marL="639763" rtl="0" algn="l">
              <a:spcBef>
                <a:spcPts val="550"/>
              </a:spcBef>
              <a:spcAft>
                <a:spcPts val="0"/>
              </a:spcAft>
              <a:buSzPts val="1680"/>
              <a:buChar char="🞑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one sender &amp; one receiver</a:t>
            </a:r>
            <a:r>
              <a:rPr lang="en-US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descr="underline_base" id="162" name="Google Shape;16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438" y="925513"/>
            <a:ext cx="8228012" cy="173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"/>
          <p:cNvSpPr txBox="1"/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MSS- Maximum Segment Size</a:t>
            </a:r>
            <a:endParaRPr/>
          </a:p>
        </p:txBody>
      </p:sp>
      <p:sp>
        <p:nvSpPr>
          <p:cNvPr id="168" name="Google Shape;168;p6"/>
          <p:cNvSpPr txBox="1"/>
          <p:nvPr>
            <p:ph idx="1" type="body"/>
          </p:nvPr>
        </p:nvSpPr>
        <p:spPr>
          <a:xfrm>
            <a:off x="609600" y="1589566"/>
            <a:ext cx="8305800" cy="52684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8770" lvl="0" marL="318770" rtl="0" algn="l">
              <a:spcBef>
                <a:spcPts val="0"/>
              </a:spcBef>
              <a:spcAft>
                <a:spcPts val="0"/>
              </a:spcAft>
              <a:buSzPts val="1440"/>
              <a:buChar char="◻"/>
            </a:pPr>
            <a:r>
              <a:rPr lang="en-US" sz="2400">
                <a:latin typeface="Twentieth Century"/>
                <a:ea typeface="Twentieth Century"/>
                <a:cs typeface="Twentieth Century"/>
                <a:sym typeface="Twentieth Century"/>
              </a:rPr>
              <a:t>MSS - </a:t>
            </a:r>
            <a:r>
              <a:rPr lang="en-US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The maximum amount of data that can be grabbed and placed in a segment </a:t>
            </a:r>
            <a:endParaRPr/>
          </a:p>
          <a:p>
            <a:pPr indent="-318770" lvl="0" marL="318770" rtl="0" algn="l">
              <a:spcBef>
                <a:spcPts val="700"/>
              </a:spcBef>
              <a:spcAft>
                <a:spcPts val="0"/>
              </a:spcAft>
              <a:buSzPts val="1440"/>
              <a:buChar char="◻"/>
            </a:pPr>
            <a:r>
              <a:rPr lang="en-US" sz="2400">
                <a:latin typeface="Twentieth Century"/>
                <a:ea typeface="Twentieth Century"/>
                <a:cs typeface="Twentieth Century"/>
                <a:sym typeface="Twentieth Century"/>
              </a:rPr>
              <a:t>Typically set by </a:t>
            </a:r>
            <a:r>
              <a:rPr b="1" lang="en-US" sz="2400">
                <a:latin typeface="Twentieth Century"/>
                <a:ea typeface="Twentieth Century"/>
                <a:cs typeface="Twentieth Century"/>
                <a:sym typeface="Twentieth Century"/>
              </a:rPr>
              <a:t>the largest link-layer frame </a:t>
            </a:r>
            <a:endParaRPr/>
          </a:p>
          <a:p>
            <a:pPr indent="-273049" lvl="1" marL="639445" rtl="0" algn="l">
              <a:spcBef>
                <a:spcPts val="550"/>
              </a:spcBef>
              <a:spcAft>
                <a:spcPts val="0"/>
              </a:spcAft>
              <a:buSzPts val="1960"/>
              <a:buChar char="🞑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so-called maximum transmission unit, MTU</a:t>
            </a:r>
            <a:endParaRPr/>
          </a:p>
          <a:p>
            <a:pPr indent="-273049" lvl="1" marL="639445" rtl="0" algn="l">
              <a:spcBef>
                <a:spcPts val="550"/>
              </a:spcBef>
              <a:spcAft>
                <a:spcPts val="0"/>
              </a:spcAft>
              <a:buSzPts val="1960"/>
              <a:buChar char="🞑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setting the MSS to ensure that a TCP segment (when encapsulated in an IP datagram) plus the TCP/ IP header length (typically 40 bytes) will fit into a single link- layer frame. </a:t>
            </a:r>
            <a:endParaRPr/>
          </a:p>
          <a:p>
            <a:pPr indent="-318770" lvl="0" marL="318770" rtl="0" algn="l">
              <a:spcBef>
                <a:spcPts val="700"/>
              </a:spcBef>
              <a:spcAft>
                <a:spcPts val="0"/>
              </a:spcAft>
              <a:buSzPts val="1440"/>
              <a:buChar char="◻"/>
            </a:pPr>
            <a:r>
              <a:rPr lang="en-US" sz="2400">
                <a:latin typeface="Twentieth Century"/>
                <a:ea typeface="Twentieth Century"/>
                <a:cs typeface="Twentieth Century"/>
                <a:sym typeface="Twentieth Century"/>
              </a:rPr>
              <a:t>Both Ethernet and PPP link-layer protocols have an MTU of 1,500 bytes.</a:t>
            </a:r>
            <a:endParaRPr sz="24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"/>
          <p:cNvSpPr txBox="1"/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MSS- Maximum Segment Size</a:t>
            </a:r>
            <a:endParaRPr/>
          </a:p>
        </p:txBody>
      </p:sp>
      <p:sp>
        <p:nvSpPr>
          <p:cNvPr id="174" name="Google Shape;174;p7"/>
          <p:cNvSpPr txBox="1"/>
          <p:nvPr>
            <p:ph idx="1" type="body"/>
          </p:nvPr>
        </p:nvSpPr>
        <p:spPr>
          <a:xfrm>
            <a:off x="609600" y="1600200"/>
            <a:ext cx="8382000" cy="35158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8" lvl="0" marL="319088" rtl="0" algn="l">
              <a:spcBef>
                <a:spcPts val="0"/>
              </a:spcBef>
              <a:spcAft>
                <a:spcPts val="0"/>
              </a:spcAft>
              <a:buSzPts val="1440"/>
              <a:buChar char="◻"/>
            </a:pPr>
            <a:r>
              <a:rPr lang="en-US" sz="2400">
                <a:latin typeface="Twentieth Century"/>
                <a:ea typeface="Twentieth Century"/>
                <a:cs typeface="Twentieth Century"/>
                <a:sym typeface="Twentieth Century"/>
              </a:rPr>
              <a:t>A TCP connection consists of </a:t>
            </a:r>
            <a:endParaRPr/>
          </a:p>
          <a:p>
            <a:pPr indent="-273050" lvl="1" marL="639763" rtl="0" algn="l">
              <a:spcBef>
                <a:spcPts val="550"/>
              </a:spcBef>
              <a:spcAft>
                <a:spcPts val="0"/>
              </a:spcAft>
              <a:buSzPts val="1400"/>
              <a:buChar char="🞑"/>
            </a:pPr>
            <a:r>
              <a:rPr lang="en-US" sz="2000">
                <a:latin typeface="Twentieth Century"/>
                <a:ea typeface="Twentieth Century"/>
                <a:cs typeface="Twentieth Century"/>
                <a:sym typeface="Twentieth Century"/>
              </a:rPr>
              <a:t>buffers, variables, and a socket connection to a process in one host, and </a:t>
            </a:r>
            <a:endParaRPr/>
          </a:p>
          <a:p>
            <a:pPr indent="-273050" lvl="1" marL="639763" rtl="0" algn="l">
              <a:spcBef>
                <a:spcPts val="550"/>
              </a:spcBef>
              <a:spcAft>
                <a:spcPts val="0"/>
              </a:spcAft>
              <a:buSzPts val="1400"/>
              <a:buChar char="🞑"/>
            </a:pPr>
            <a:r>
              <a:rPr lang="en-US" sz="2000">
                <a:latin typeface="Twentieth Century"/>
                <a:ea typeface="Twentieth Century"/>
                <a:cs typeface="Twentieth Century"/>
                <a:sym typeface="Twentieth Century"/>
              </a:rPr>
              <a:t>another set of buffers, variables, and a socket connection to a process in another host.</a:t>
            </a:r>
            <a:endParaRPr/>
          </a:p>
          <a:p>
            <a:pPr indent="-319088" lvl="0" marL="319088" rtl="0" algn="l">
              <a:spcBef>
                <a:spcPts val="700"/>
              </a:spcBef>
              <a:spcAft>
                <a:spcPts val="0"/>
              </a:spcAft>
              <a:buSzPts val="1680"/>
              <a:buChar char="◻"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Note.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no buffers or variables are allocated to the connection in the network elements (e.g. routers, switches, and repeaters) between the hosts</a:t>
            </a:r>
            <a:endParaRPr/>
          </a:p>
        </p:txBody>
      </p:sp>
      <p:pic>
        <p:nvPicPr>
          <p:cNvPr id="175" name="Google Shape;17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2600" y="3962400"/>
            <a:ext cx="5410200" cy="2658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0956" y="1257279"/>
            <a:ext cx="4978780" cy="51054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derline_base" id="181" name="Google Shape;18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0238" y="773113"/>
            <a:ext cx="5027612" cy="173037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8"/>
          <p:cNvSpPr txBox="1"/>
          <p:nvPr>
            <p:ph type="title"/>
          </p:nvPr>
        </p:nvSpPr>
        <p:spPr>
          <a:xfrm>
            <a:off x="533400" y="190500"/>
            <a:ext cx="7772400" cy="781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TCP segment structure</a:t>
            </a:r>
            <a:endParaRPr/>
          </a:p>
        </p:txBody>
      </p:sp>
      <p:sp>
        <p:nvSpPr>
          <p:cNvPr id="183" name="Google Shape;183;p8"/>
          <p:cNvSpPr txBox="1"/>
          <p:nvPr/>
        </p:nvSpPr>
        <p:spPr>
          <a:xfrm>
            <a:off x="167844" y="1443156"/>
            <a:ext cx="178281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URG: urgent data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(generally not used)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8"/>
          <p:cNvSpPr txBox="1"/>
          <p:nvPr/>
        </p:nvSpPr>
        <p:spPr>
          <a:xfrm>
            <a:off x="167845" y="2153418"/>
            <a:ext cx="175900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ACK: ACK # valid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8"/>
          <p:cNvSpPr txBox="1"/>
          <p:nvPr/>
        </p:nvSpPr>
        <p:spPr>
          <a:xfrm>
            <a:off x="167845" y="2829693"/>
            <a:ext cx="177805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PSH: push data now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(generally not used)</a:t>
            </a:r>
            <a:endParaRPr/>
          </a:p>
        </p:txBody>
      </p:sp>
      <p:sp>
        <p:nvSpPr>
          <p:cNvPr id="186" name="Google Shape;186;p8"/>
          <p:cNvSpPr txBox="1"/>
          <p:nvPr/>
        </p:nvSpPr>
        <p:spPr>
          <a:xfrm>
            <a:off x="456200" y="3629793"/>
            <a:ext cx="1508746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RST, SYN, FIN: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connection estab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(setup, teardown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commands)</a:t>
            </a:r>
            <a:endParaRPr/>
          </a:p>
        </p:txBody>
      </p:sp>
      <p:cxnSp>
        <p:nvCxnSpPr>
          <p:cNvPr id="187" name="Google Shape;187;p8"/>
          <p:cNvCxnSpPr/>
          <p:nvPr/>
        </p:nvCxnSpPr>
        <p:spPr>
          <a:xfrm>
            <a:off x="1856996" y="1860550"/>
            <a:ext cx="1572004" cy="1308697"/>
          </a:xfrm>
          <a:prstGeom prst="straightConnector1">
            <a:avLst/>
          </a:prstGeom>
          <a:noFill/>
          <a:ln cap="flat" cmpd="sng" w="28575">
            <a:solidFill>
              <a:srgbClr val="479249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88" name="Google Shape;188;p8"/>
          <p:cNvCxnSpPr/>
          <p:nvPr/>
        </p:nvCxnSpPr>
        <p:spPr>
          <a:xfrm>
            <a:off x="1926846" y="2436771"/>
            <a:ext cx="1708201" cy="982168"/>
          </a:xfrm>
          <a:prstGeom prst="straightConnector1">
            <a:avLst/>
          </a:prstGeom>
          <a:noFill/>
          <a:ln cap="flat" cmpd="sng" w="28575">
            <a:solidFill>
              <a:srgbClr val="479249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89" name="Google Shape;189;p8"/>
          <p:cNvCxnSpPr/>
          <p:nvPr/>
        </p:nvCxnSpPr>
        <p:spPr>
          <a:xfrm>
            <a:off x="1877444" y="3043697"/>
            <a:ext cx="1956014" cy="467455"/>
          </a:xfrm>
          <a:prstGeom prst="straightConnector1">
            <a:avLst/>
          </a:prstGeom>
          <a:noFill/>
          <a:ln cap="flat" cmpd="sng" w="28575">
            <a:solidFill>
              <a:srgbClr val="479249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90" name="Google Shape;190;p8"/>
          <p:cNvSpPr/>
          <p:nvPr/>
        </p:nvSpPr>
        <p:spPr>
          <a:xfrm>
            <a:off x="1828800" y="3581400"/>
            <a:ext cx="2559429" cy="961490"/>
          </a:xfrm>
          <a:custGeom>
            <a:rect b="b" l="l" r="r" t="t"/>
            <a:pathLst>
              <a:path extrusionOk="0" h="444" w="1458">
                <a:moveTo>
                  <a:pt x="0" y="444"/>
                </a:moveTo>
                <a:lnTo>
                  <a:pt x="1248" y="0"/>
                </a:lnTo>
                <a:lnTo>
                  <a:pt x="1458" y="6"/>
                </a:lnTo>
              </a:path>
            </a:pathLst>
          </a:custGeom>
          <a:noFill/>
          <a:ln cap="flat" cmpd="sng" w="28575">
            <a:solidFill>
              <a:srgbClr val="479249"/>
            </a:solidFill>
            <a:prstDash val="solid"/>
            <a:round/>
            <a:headEnd len="sm" w="sm" type="none"/>
            <a:tailEnd len="med" w="med" type="stealth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8"/>
          <p:cNvSpPr txBox="1"/>
          <p:nvPr/>
        </p:nvSpPr>
        <p:spPr>
          <a:xfrm>
            <a:off x="7453312" y="3590924"/>
            <a:ext cx="170497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 of bytes rcvr willing to accept</a:t>
            </a:r>
            <a:endParaRPr/>
          </a:p>
        </p:txBody>
      </p:sp>
      <p:sp>
        <p:nvSpPr>
          <p:cNvPr id="192" name="Google Shape;192;p8"/>
          <p:cNvSpPr txBox="1"/>
          <p:nvPr/>
        </p:nvSpPr>
        <p:spPr>
          <a:xfrm>
            <a:off x="7132638" y="1522413"/>
            <a:ext cx="201136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Counting by bytes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data (not segments!)</a:t>
            </a:r>
            <a:endParaRPr/>
          </a:p>
        </p:txBody>
      </p:sp>
      <p:sp>
        <p:nvSpPr>
          <p:cNvPr id="193" name="Google Shape;193;p8"/>
          <p:cNvSpPr txBox="1"/>
          <p:nvPr/>
        </p:nvSpPr>
        <p:spPr>
          <a:xfrm>
            <a:off x="-76200" y="4963293"/>
            <a:ext cx="193319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Internet checksum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(as in UDP)</a:t>
            </a:r>
            <a:endParaRPr/>
          </a:p>
        </p:txBody>
      </p:sp>
      <p:cxnSp>
        <p:nvCxnSpPr>
          <p:cNvPr id="194" name="Google Shape;194;p8"/>
          <p:cNvCxnSpPr/>
          <p:nvPr/>
        </p:nvCxnSpPr>
        <p:spPr>
          <a:xfrm flipH="1" rot="10800000">
            <a:off x="1856996" y="3920976"/>
            <a:ext cx="1976462" cy="1489224"/>
          </a:xfrm>
          <a:prstGeom prst="straightConnector1">
            <a:avLst/>
          </a:prstGeom>
          <a:noFill/>
          <a:ln cap="flat" cmpd="sng" w="28575">
            <a:solidFill>
              <a:srgbClr val="479249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95" name="Google Shape;195;p8"/>
          <p:cNvCxnSpPr/>
          <p:nvPr/>
        </p:nvCxnSpPr>
        <p:spPr>
          <a:xfrm rot="10800000">
            <a:off x="6614923" y="3357562"/>
            <a:ext cx="809625" cy="466725"/>
          </a:xfrm>
          <a:prstGeom prst="straightConnector1">
            <a:avLst/>
          </a:prstGeom>
          <a:noFill/>
          <a:ln cap="flat" cmpd="sng" w="28575">
            <a:solidFill>
              <a:srgbClr val="479249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96" name="Google Shape;196;p8"/>
          <p:cNvCxnSpPr/>
          <p:nvPr/>
        </p:nvCxnSpPr>
        <p:spPr>
          <a:xfrm flipH="1">
            <a:off x="6548248" y="2062162"/>
            <a:ext cx="552450" cy="885825"/>
          </a:xfrm>
          <a:prstGeom prst="straightConnector1">
            <a:avLst/>
          </a:prstGeom>
          <a:noFill/>
          <a:ln cap="flat" cmpd="sng" w="28575">
            <a:solidFill>
              <a:srgbClr val="479249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97" name="Google Shape;197;p8"/>
          <p:cNvCxnSpPr/>
          <p:nvPr/>
        </p:nvCxnSpPr>
        <p:spPr>
          <a:xfrm flipH="1">
            <a:off x="6510148" y="2052637"/>
            <a:ext cx="571500" cy="523875"/>
          </a:xfrm>
          <a:prstGeom prst="straightConnector1">
            <a:avLst/>
          </a:prstGeom>
          <a:noFill/>
          <a:ln cap="flat" cmpd="sng" w="28575">
            <a:solidFill>
              <a:srgbClr val="479249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"/>
          <p:cNvSpPr txBox="1"/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TCP Flag Fields</a:t>
            </a:r>
            <a:endParaRPr/>
          </a:p>
        </p:txBody>
      </p:sp>
      <p:sp>
        <p:nvSpPr>
          <p:cNvPr id="203" name="Google Shape;203;p9"/>
          <p:cNvSpPr txBox="1"/>
          <p:nvPr>
            <p:ph idx="1" type="body"/>
          </p:nvPr>
        </p:nvSpPr>
        <p:spPr>
          <a:xfrm>
            <a:off x="228599" y="1589566"/>
            <a:ext cx="4616301" cy="4735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8" lvl="0" marL="319088" rtl="0" algn="l">
              <a:spcBef>
                <a:spcPts val="0"/>
              </a:spcBef>
              <a:spcAft>
                <a:spcPts val="0"/>
              </a:spcAft>
              <a:buSzPts val="1680"/>
              <a:buChar char="◻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The flag field contains 6 bits. </a:t>
            </a:r>
            <a:endParaRPr/>
          </a:p>
          <a:p>
            <a:pPr indent="-319088" lvl="0" marL="319088" rtl="0" algn="l">
              <a:spcBef>
                <a:spcPts val="700"/>
              </a:spcBef>
              <a:spcAft>
                <a:spcPts val="0"/>
              </a:spcAft>
              <a:buSzPts val="1680"/>
              <a:buChar char="◻"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ACK bit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– </a:t>
            </a:r>
            <a:endParaRPr/>
          </a:p>
          <a:p>
            <a:pPr indent="-273049" lvl="1" marL="639763" rtl="0" algn="l">
              <a:spcBef>
                <a:spcPts val="550"/>
              </a:spcBef>
              <a:spcAft>
                <a:spcPts val="0"/>
              </a:spcAft>
              <a:buSzPts val="1680"/>
              <a:buChar char="🞑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indicates that the value carried in the acknowledgment field is valid</a:t>
            </a:r>
            <a:endParaRPr/>
          </a:p>
          <a:p>
            <a:pPr indent="-319088" lvl="0" marL="319088" rtl="0" algn="l">
              <a:spcBef>
                <a:spcPts val="700"/>
              </a:spcBef>
              <a:spcAft>
                <a:spcPts val="0"/>
              </a:spcAft>
              <a:buSzPts val="1680"/>
              <a:buChar char="◻"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RST, SYN, and FIN bits </a:t>
            </a:r>
            <a:endParaRPr/>
          </a:p>
          <a:p>
            <a:pPr indent="-273049" lvl="1" marL="639763" rtl="0" algn="l">
              <a:spcBef>
                <a:spcPts val="550"/>
              </a:spcBef>
              <a:spcAft>
                <a:spcPts val="0"/>
              </a:spcAft>
              <a:buSzPts val="1960"/>
              <a:buChar char="🞑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used for connection setup and teardown</a:t>
            </a:r>
            <a:endParaRPr/>
          </a:p>
          <a:p>
            <a:pPr indent="-319088" lvl="0" marL="319088" rtl="0" algn="l">
              <a:spcBef>
                <a:spcPts val="700"/>
              </a:spcBef>
              <a:spcAft>
                <a:spcPts val="0"/>
              </a:spcAft>
              <a:buSzPts val="1680"/>
              <a:buChar char="◻"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PSH bit </a:t>
            </a:r>
            <a:endParaRPr/>
          </a:p>
          <a:p>
            <a:pPr indent="-273049" lvl="1" marL="639763" rtl="0" algn="l">
              <a:spcBef>
                <a:spcPts val="550"/>
              </a:spcBef>
              <a:spcAft>
                <a:spcPts val="0"/>
              </a:spcAft>
              <a:buSzPts val="1960"/>
              <a:buChar char="🞑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indicates that the receiver should pass the data to the upper layer immediately. </a:t>
            </a:r>
            <a:endParaRPr/>
          </a:p>
        </p:txBody>
      </p:sp>
      <p:sp>
        <p:nvSpPr>
          <p:cNvPr id="204" name="Google Shape;204;p9"/>
          <p:cNvSpPr txBox="1"/>
          <p:nvPr>
            <p:ph idx="2" type="body"/>
          </p:nvPr>
        </p:nvSpPr>
        <p:spPr>
          <a:xfrm>
            <a:off x="4844900" y="1589567"/>
            <a:ext cx="42991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9088" lvl="0" marL="319088" rtl="0" algn="l">
              <a:spcBef>
                <a:spcPts val="0"/>
              </a:spcBef>
              <a:spcAft>
                <a:spcPts val="0"/>
              </a:spcAft>
              <a:buSzPts val="1680"/>
              <a:buChar char="◻"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URG bit </a:t>
            </a:r>
            <a:endParaRPr/>
          </a:p>
          <a:p>
            <a:pPr indent="-273049" lvl="1" marL="639763" rtl="0" algn="l">
              <a:spcBef>
                <a:spcPts val="550"/>
              </a:spcBef>
              <a:spcAft>
                <a:spcPts val="0"/>
              </a:spcAft>
              <a:buSzPts val="1680"/>
              <a:buChar char="🞑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there is data in this segment that the sending- side upper-layer entity has marked as urgent</a:t>
            </a:r>
            <a:endParaRPr/>
          </a:p>
          <a:p>
            <a:pPr indent="-273049" lvl="1" marL="639763" rtl="0" algn="l">
              <a:spcBef>
                <a:spcPts val="550"/>
              </a:spcBef>
              <a:spcAft>
                <a:spcPts val="0"/>
              </a:spcAft>
              <a:buSzPts val="1680"/>
              <a:buChar char="🞑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The location of the last byte of this urgent data is indicated by the 16- bit urgent data pointer field. 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edian">
  <a:themeElements>
    <a:clrScheme name="Module">
      <a:dk1>
        <a:srgbClr val="000000"/>
      </a:dk1>
      <a:lt1>
        <a:srgbClr val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edian">
  <a:themeElements>
    <a:clrScheme name="Module">
      <a:dk1>
        <a:srgbClr val="000000"/>
      </a:dk1>
      <a:lt1>
        <a:srgbClr val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Override1.xml><?xml version="1.0" encoding="utf-8"?>
<a:themeOverride xmlns:a="http://schemas.openxmlformats.org/drawingml/2006/main" xmlns:r="http://schemas.openxmlformats.org/officeDocument/2006/relationships">
  <a:clrScheme name="Module">
    <a:dk1>
      <a:srgbClr val="000000"/>
    </a:dk1>
    <a:lt1>
      <a:srgbClr val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2010-08-24T16:58:28Z</dcterms:created>
  <dc:creator>Dewan Tanvir Ahmed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0x01010048A3AC95DE27FA45BE53BEC4B837D4FE</vt:lpwstr>
  </property>
</Properties>
</file>